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slideLayouts/slideLayout1.xml" ContentType="application/vnd.openxmlformats-officedocument.presentationml.slideLayout+xml"/>
  <Override PartName="/ppt/notesSlides/notesSlide19.xml" ContentType="application/vnd.openxmlformats-officedocument.presentationml.notesSlid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2.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metadata" ContentType="application/binary"/>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 id="2147483656" r:id="rId3"/>
    <p:sldMasterId id="2147483658" r:id="rId4"/>
    <p:sldMasterId id="2147483660" r:id="rId5"/>
  </p:sldMasterIdLst>
  <p:notesMasterIdLst>
    <p:notesMasterId r:id="rId26"/>
  </p:notesMasterIdLst>
  <p:sldIdLst>
    <p:sldId id="256" r:id="rId6"/>
    <p:sldId id="277" r:id="rId7"/>
    <p:sldId id="278" r:id="rId8"/>
    <p:sldId id="279" r:id="rId9"/>
    <p:sldId id="280" r:id="rId10"/>
    <p:sldId id="281" r:id="rId11"/>
    <p:sldId id="282" r:id="rId12"/>
    <p:sldId id="283" r:id="rId13"/>
    <p:sldId id="284" r:id="rId14"/>
    <p:sldId id="285" r:id="rId15"/>
    <p:sldId id="257" r:id="rId16"/>
    <p:sldId id="258" r:id="rId17"/>
    <p:sldId id="259" r:id="rId18"/>
    <p:sldId id="260" r:id="rId19"/>
    <p:sldId id="262" r:id="rId20"/>
    <p:sldId id="263" r:id="rId21"/>
    <p:sldId id="264" r:id="rId22"/>
    <p:sldId id="265" r:id="rId23"/>
    <p:sldId id="266" r:id="rId24"/>
    <p:sldId id="270" r:id="rId25"/>
  </p:sldIdLst>
  <p:sldSz cx="12192000" cy="6858000"/>
  <p:notesSz cx="6858000" cy="9144000"/>
  <p:embeddedFontLst>
    <p:embeddedFont>
      <p:font typeface="Arial Narrow" panose="020B060602020203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5" roundtripDataSignature="AMtx7mjZ8RM76Xyy93pEFp3JYeek1rxES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6" d="100"/>
          <a:sy n="56" d="100"/>
        </p:scale>
        <p:origin x="72" y="9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9" Type="http://schemas.openxmlformats.org/officeDocument/2006/relationships/tableStyles" Target="tableStyles.xml"/><Relationship Id="rId21" Type="http://schemas.openxmlformats.org/officeDocument/2006/relationships/slide" Target="slides/slide16.xml"/><Relationship Id="rId42"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font" Target="fonts/font3.fntdata"/><Relationship Id="rId41"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7" Type="http://schemas.openxmlformats.org/officeDocument/2006/relationships/viewProps" Target="viewProps.xml"/><Relationship Id="rId40" Type="http://schemas.openxmlformats.org/officeDocument/2006/relationships/customXml" Target="../customXml/item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font" Target="fonts/font2.fntdata"/><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font" Target="fonts/font1.fntdata"/><Relationship Id="rId30" Type="http://schemas.openxmlformats.org/officeDocument/2006/relationships/font" Target="fonts/font4.fntdata"/><Relationship Id="rId35" Type="http://customschemas.google.com/relationships/presentationmetadata" Target="metadata"/><Relationship Id="rId8" Type="http://schemas.openxmlformats.org/officeDocument/2006/relationships/slide" Target="slides/slide3.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CO"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 name="Google Shape;4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 name="Google Shape;5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8228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 name="Google Shape;5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 name="Google Shape;5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 name="Google Shape;7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 name="Google Shape;5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87888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 name="Google Shape;23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 name="Google Shape;5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2632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 name="Google Shape;5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1248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 name="Google Shape;5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8543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 name="Google Shape;5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2123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 name="Google Shape;5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7017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 name="Google Shape;5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9787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 name="Google Shape;5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96305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17"/>
          <p:cNvSpPr txBox="1">
            <a:spLocks noGrp="1"/>
          </p:cNvSpPr>
          <p:nvPr>
            <p:ph type="title"/>
          </p:nvPr>
        </p:nvSpPr>
        <p:spPr>
          <a:xfrm>
            <a:off x="854103" y="2606222"/>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16"/>
        <p:cNvGrpSpPr/>
        <p:nvPr/>
      </p:nvGrpSpPr>
      <p:grpSpPr>
        <a:xfrm>
          <a:off x="0" y="0"/>
          <a:ext cx="0" cy="0"/>
          <a:chOff x="0" y="0"/>
          <a:chExt cx="0" cy="0"/>
        </a:xfrm>
      </p:grpSpPr>
      <p:sp>
        <p:nvSpPr>
          <p:cNvPr id="17" name="Google Shape;17;p19"/>
          <p:cNvSpPr txBox="1">
            <a:spLocks noGrp="1"/>
          </p:cNvSpPr>
          <p:nvPr>
            <p:ph type="title"/>
          </p:nvPr>
        </p:nvSpPr>
        <p:spPr>
          <a:xfrm>
            <a:off x="2138900" y="412833"/>
            <a:ext cx="9373925" cy="84347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59595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19"/>
          <p:cNvSpPr txBox="1">
            <a:spLocks noGrp="1"/>
          </p:cNvSpPr>
          <p:nvPr>
            <p:ph type="body" idx="1"/>
          </p:nvPr>
        </p:nvSpPr>
        <p:spPr>
          <a:xfrm>
            <a:off x="814346" y="1825626"/>
            <a:ext cx="5181600" cy="385160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595959"/>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19"/>
          <p:cNvSpPr txBox="1">
            <a:spLocks noGrp="1"/>
          </p:cNvSpPr>
          <p:nvPr>
            <p:ph type="body" idx="2"/>
          </p:nvPr>
        </p:nvSpPr>
        <p:spPr>
          <a:xfrm>
            <a:off x="6172200" y="1825625"/>
            <a:ext cx="5181600" cy="385160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595959"/>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6"/>
        <p:cNvGrpSpPr/>
        <p:nvPr/>
      </p:nvGrpSpPr>
      <p:grpSpPr>
        <a:xfrm>
          <a:off x="0" y="0"/>
          <a:ext cx="0" cy="0"/>
          <a:chOff x="0" y="0"/>
          <a:chExt cx="0" cy="0"/>
        </a:xfrm>
      </p:grpSpPr>
      <p:sp>
        <p:nvSpPr>
          <p:cNvPr id="27" name="Google Shape;27;p23"/>
          <p:cNvSpPr txBox="1">
            <a:spLocks noGrp="1"/>
          </p:cNvSpPr>
          <p:nvPr>
            <p:ph type="title"/>
          </p:nvPr>
        </p:nvSpPr>
        <p:spPr>
          <a:xfrm>
            <a:off x="2138900" y="412833"/>
            <a:ext cx="9373925" cy="84347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59595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23"/>
          <p:cNvSpPr txBox="1">
            <a:spLocks noGrp="1"/>
          </p:cNvSpPr>
          <p:nvPr>
            <p:ph type="body" idx="1"/>
          </p:nvPr>
        </p:nvSpPr>
        <p:spPr>
          <a:xfrm>
            <a:off x="838200" y="1825625"/>
            <a:ext cx="10515600" cy="385955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595959"/>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olo el título">
  <p:cSld name="Solo el título">
    <p:spTree>
      <p:nvGrpSpPr>
        <p:cNvPr id="1" name="Shape 32"/>
        <p:cNvGrpSpPr/>
        <p:nvPr/>
      </p:nvGrpSpPr>
      <p:grpSpPr>
        <a:xfrm>
          <a:off x="0" y="0"/>
          <a:ext cx="0" cy="0"/>
          <a:chOff x="0" y="0"/>
          <a:chExt cx="0" cy="0"/>
        </a:xfrm>
      </p:grpSpPr>
      <p:sp>
        <p:nvSpPr>
          <p:cNvPr id="33" name="Google Shape;33;p24"/>
          <p:cNvSpPr txBox="1">
            <a:spLocks noGrp="1"/>
          </p:cNvSpPr>
          <p:nvPr>
            <p:ph type="body" idx="1"/>
          </p:nvPr>
        </p:nvSpPr>
        <p:spPr>
          <a:xfrm>
            <a:off x="731520" y="1367624"/>
            <a:ext cx="10622280" cy="430960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595959"/>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34"/>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ción">
  <p:cSld name="Comparación">
    <p:spTree>
      <p:nvGrpSpPr>
        <p:cNvPr id="1" name="Shape 3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39"/>
        <p:cNvGrpSpPr/>
        <p:nvPr/>
      </p:nvGrpSpPr>
      <p:grpSpPr>
        <a:xfrm>
          <a:off x="0" y="0"/>
          <a:ext cx="0" cy="0"/>
          <a:chOff x="0" y="0"/>
          <a:chExt cx="0" cy="0"/>
        </a:xfrm>
      </p:grpSpPr>
      <p:sp>
        <p:nvSpPr>
          <p:cNvPr id="40" name="Google Shape;40;p27"/>
          <p:cNvSpPr txBox="1">
            <a:spLocks noGrp="1"/>
          </p:cNvSpPr>
          <p:nvPr>
            <p:ph type="title"/>
          </p:nvPr>
        </p:nvSpPr>
        <p:spPr>
          <a:xfrm>
            <a:off x="854103" y="2606222"/>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43"/>
        <p:cNvGrpSpPr/>
        <p:nvPr/>
      </p:nvGrpSpPr>
      <p:grpSpPr>
        <a:xfrm>
          <a:off x="0" y="0"/>
          <a:ext cx="0" cy="0"/>
          <a:chOff x="0" y="0"/>
          <a:chExt cx="0" cy="0"/>
        </a:xfrm>
      </p:grpSpPr>
      <p:sp>
        <p:nvSpPr>
          <p:cNvPr id="44" name="Google Shape;44;p29"/>
          <p:cNvSpPr txBox="1">
            <a:spLocks noGrp="1"/>
          </p:cNvSpPr>
          <p:nvPr>
            <p:ph type="title"/>
          </p:nvPr>
        </p:nvSpPr>
        <p:spPr>
          <a:xfrm>
            <a:off x="854103" y="2606222"/>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3.jpg"/><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3.xml"/><Relationship Id="rId1"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4.xml"/><Relationship Id="rId1" Type="http://schemas.openxmlformats.org/officeDocument/2006/relationships/slideLayout" Target="../slideLayouts/slideLayout7.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5.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854103" y="2606222"/>
            <a:ext cx="10515600" cy="1325563"/>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lt1"/>
              </a:buClr>
              <a:buSzPts val="4800"/>
              <a:buFont typeface="Arial"/>
              <a:buNone/>
              <a:defRPr sz="48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6">
            <a:alphaModFix/>
          </a:blip>
          <a:stretch>
            <a:fillRect/>
          </a:stretch>
        </a:blipFill>
        <a:effectLst/>
      </p:bgPr>
    </p:bg>
    <p:spTree>
      <p:nvGrpSpPr>
        <p:cNvPr id="1" name="Shape 13"/>
        <p:cNvGrpSpPr/>
        <p:nvPr/>
      </p:nvGrpSpPr>
      <p:grpSpPr>
        <a:xfrm>
          <a:off x="0" y="0"/>
          <a:ext cx="0" cy="0"/>
          <a:chOff x="0" y="0"/>
          <a:chExt cx="0" cy="0"/>
        </a:xfrm>
      </p:grpSpPr>
      <p:sp>
        <p:nvSpPr>
          <p:cNvPr id="14" name="Google Shape;14;p18"/>
          <p:cNvSpPr txBox="1">
            <a:spLocks noGrp="1"/>
          </p:cNvSpPr>
          <p:nvPr>
            <p:ph type="title"/>
          </p:nvPr>
        </p:nvSpPr>
        <p:spPr>
          <a:xfrm>
            <a:off x="2138900" y="412833"/>
            <a:ext cx="9373925" cy="843473"/>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rgbClr val="595959"/>
              </a:buClr>
              <a:buSzPts val="3600"/>
              <a:buFont typeface="Arial"/>
              <a:buNone/>
              <a:defRPr sz="3600" b="1" i="0" u="none" strike="noStrike" cap="none">
                <a:solidFill>
                  <a:srgbClr val="59595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 name="Google Shape;15;p18"/>
          <p:cNvSpPr txBox="1">
            <a:spLocks noGrp="1"/>
          </p:cNvSpPr>
          <p:nvPr>
            <p:ph type="body" idx="1"/>
          </p:nvPr>
        </p:nvSpPr>
        <p:spPr>
          <a:xfrm>
            <a:off x="838200" y="1825625"/>
            <a:ext cx="10515600" cy="3859558"/>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rgbClr val="595959"/>
              </a:buClr>
              <a:buSzPts val="2400"/>
              <a:buFont typeface="Arial"/>
              <a:buNone/>
              <a:defRPr sz="2400" b="0" i="0" u="none" strike="noStrike" cap="none">
                <a:solidFill>
                  <a:srgbClr val="595959"/>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51" r:id="rId1"/>
    <p:sldLayoutId id="2147483653" r:id="rId2"/>
    <p:sldLayoutId id="2147483654" r:id="rId3"/>
    <p:sldLayoutId id="2147483655"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
        <p:cNvGrpSpPr/>
        <p:nvPr/>
      </p:nvGrpSpPr>
      <p:grpSpPr>
        <a:xfrm>
          <a:off x="0" y="0"/>
          <a:ext cx="0" cy="0"/>
          <a:chOff x="0" y="0"/>
          <a:chExt cx="0" cy="0"/>
        </a:xfrm>
      </p:grpSpPr>
      <p:sp>
        <p:nvSpPr>
          <p:cNvPr id="38" name="Google Shape;38;p26"/>
          <p:cNvSpPr txBox="1">
            <a:spLocks noGrp="1"/>
          </p:cNvSpPr>
          <p:nvPr>
            <p:ph type="title"/>
          </p:nvPr>
        </p:nvSpPr>
        <p:spPr>
          <a:xfrm>
            <a:off x="854103" y="2606222"/>
            <a:ext cx="10515600" cy="1325563"/>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lt1"/>
              </a:buClr>
              <a:buSzPts val="4800"/>
              <a:buFont typeface="Arial"/>
              <a:buNone/>
              <a:defRPr sz="48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
        <p:cNvGrpSpPr/>
        <p:nvPr/>
      </p:nvGrpSpPr>
      <p:grpSpPr>
        <a:xfrm>
          <a:off x="0" y="0"/>
          <a:ext cx="0" cy="0"/>
          <a:chOff x="0" y="0"/>
          <a:chExt cx="0" cy="0"/>
        </a:xfrm>
      </p:grpSpPr>
      <p:sp>
        <p:nvSpPr>
          <p:cNvPr id="42" name="Google Shape;42;p28"/>
          <p:cNvSpPr txBox="1">
            <a:spLocks noGrp="1"/>
          </p:cNvSpPr>
          <p:nvPr>
            <p:ph type="title"/>
          </p:nvPr>
        </p:nvSpPr>
        <p:spPr>
          <a:xfrm>
            <a:off x="854103" y="2606222"/>
            <a:ext cx="10515600" cy="1325563"/>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lt1"/>
              </a:buClr>
              <a:buSzPts val="4800"/>
              <a:buFont typeface="Arial"/>
              <a:buNone/>
              <a:defRPr sz="48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6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w3schools.com/python/python_ref_dictionary.asp"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Google Shape;49;p1"/>
          <p:cNvSpPr txBox="1">
            <a:spLocks noGrp="1"/>
          </p:cNvSpPr>
          <p:nvPr>
            <p:ph type="title"/>
          </p:nvPr>
        </p:nvSpPr>
        <p:spPr>
          <a:xfrm>
            <a:off x="854103" y="2606222"/>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4800"/>
              <a:buFont typeface="Arial"/>
              <a:buNone/>
            </a:pPr>
            <a:r>
              <a:rPr lang="es-CO" dirty="0"/>
              <a:t>DIGITAL II</a:t>
            </a:r>
            <a:endParaRPr dirty="0"/>
          </a:p>
        </p:txBody>
      </p:sp>
      <p:sp>
        <p:nvSpPr>
          <p:cNvPr id="50" name="Google Shape;50;p1"/>
          <p:cNvSpPr txBox="1"/>
          <p:nvPr/>
        </p:nvSpPr>
        <p:spPr>
          <a:xfrm>
            <a:off x="838200" y="4022888"/>
            <a:ext cx="10515600" cy="1828348"/>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2000"/>
              <a:buFont typeface="Arial"/>
              <a:buNone/>
            </a:pPr>
            <a:r>
              <a:rPr lang="es-CO" sz="2000" b="1" i="0" u="none" strike="noStrike" cap="none" dirty="0">
                <a:solidFill>
                  <a:schemeClr val="lt1"/>
                </a:solidFill>
                <a:latin typeface="Arial"/>
                <a:ea typeface="Arial"/>
                <a:cs typeface="Arial"/>
                <a:sym typeface="Arial"/>
              </a:rPr>
              <a:t>Docente: </a:t>
            </a:r>
            <a:endParaRPr dirty="0"/>
          </a:p>
          <a:p>
            <a:pPr marL="0" marR="0" lvl="0" indent="0" algn="ctr" rtl="0">
              <a:lnSpc>
                <a:spcPct val="90000"/>
              </a:lnSpc>
              <a:spcBef>
                <a:spcPts val="0"/>
              </a:spcBef>
              <a:spcAft>
                <a:spcPts val="0"/>
              </a:spcAft>
              <a:buClr>
                <a:schemeClr val="lt1"/>
              </a:buClr>
              <a:buSzPts val="2000"/>
              <a:buFont typeface="Arial"/>
              <a:buNone/>
            </a:pPr>
            <a:r>
              <a:rPr lang="es-ES" sz="2000" b="1" i="0" u="none" strike="noStrike" cap="none" dirty="0">
                <a:solidFill>
                  <a:schemeClr val="lt1"/>
                </a:solidFill>
                <a:latin typeface="Arial"/>
                <a:ea typeface="Arial"/>
                <a:cs typeface="Arial"/>
                <a:sym typeface="Arial"/>
              </a:rPr>
              <a:t>Yomin Jaramillo Múnera</a:t>
            </a:r>
            <a:endParaRPr dirty="0"/>
          </a:p>
          <a:p>
            <a:pPr marL="0" marR="0" lvl="0" indent="0" algn="ctr" rtl="0">
              <a:lnSpc>
                <a:spcPct val="90000"/>
              </a:lnSpc>
              <a:spcBef>
                <a:spcPts val="0"/>
              </a:spcBef>
              <a:spcAft>
                <a:spcPts val="0"/>
              </a:spcAft>
              <a:buClr>
                <a:schemeClr val="lt1"/>
              </a:buClr>
              <a:buSzPts val="2000"/>
              <a:buFont typeface="Arial"/>
              <a:buNone/>
            </a:pPr>
            <a:r>
              <a:rPr lang="es-CO" sz="2000" b="1">
                <a:solidFill>
                  <a:schemeClr val="lt1"/>
                </a:solidFill>
              </a:rPr>
              <a:t>yominjaramillo2283</a:t>
            </a:r>
            <a:r>
              <a:rPr lang="es-CO" sz="2000" b="1" i="0" u="none" strike="noStrike" cap="none">
                <a:solidFill>
                  <a:schemeClr val="lt1"/>
                </a:solidFill>
                <a:latin typeface="Arial"/>
                <a:ea typeface="Arial"/>
                <a:cs typeface="Arial"/>
                <a:sym typeface="Arial"/>
              </a:rPr>
              <a:t>@</a:t>
            </a:r>
            <a:r>
              <a:rPr lang="es-CO" sz="2000" b="1" i="0" u="none" strike="noStrike" cap="none" dirty="0">
                <a:solidFill>
                  <a:schemeClr val="lt1"/>
                </a:solidFill>
                <a:latin typeface="Arial"/>
                <a:ea typeface="Arial"/>
                <a:cs typeface="Arial"/>
                <a:sym typeface="Arial"/>
              </a:rPr>
              <a:t>correo.itm.edu.co</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2"/>
          <p:cNvSpPr txBox="1">
            <a:spLocks noGrp="1"/>
          </p:cNvSpPr>
          <p:nvPr>
            <p:ph type="title"/>
          </p:nvPr>
        </p:nvSpPr>
        <p:spPr>
          <a:xfrm>
            <a:off x="2138900" y="412833"/>
            <a:ext cx="9373925" cy="84347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595959"/>
              </a:buClr>
              <a:buSzPts val="3600"/>
              <a:buFont typeface="Arial"/>
              <a:buNone/>
            </a:pPr>
            <a:r>
              <a:rPr lang="es-CO" dirty="0"/>
              <a:t>Operaciones</a:t>
            </a:r>
            <a:endParaRPr dirty="0"/>
          </a:p>
        </p:txBody>
      </p:sp>
      <p:pic>
        <p:nvPicPr>
          <p:cNvPr id="2" name="Imagen 1">
            <a:extLst>
              <a:ext uri="{FF2B5EF4-FFF2-40B4-BE49-F238E27FC236}">
                <a16:creationId xmlns:a16="http://schemas.microsoft.com/office/drawing/2014/main" id="{731425D9-E077-DB7D-1158-A362CFD639B8}"/>
              </a:ext>
            </a:extLst>
          </p:cNvPr>
          <p:cNvPicPr>
            <a:picLocks noChangeAspect="1"/>
          </p:cNvPicPr>
          <p:nvPr/>
        </p:nvPicPr>
        <p:blipFill>
          <a:blip r:embed="rId3"/>
          <a:stretch>
            <a:fillRect/>
          </a:stretch>
        </p:blipFill>
        <p:spPr>
          <a:xfrm>
            <a:off x="1356778" y="1851326"/>
            <a:ext cx="4511431" cy="2987299"/>
          </a:xfrm>
          <a:prstGeom prst="rect">
            <a:avLst/>
          </a:prstGeom>
        </p:spPr>
        <p:style>
          <a:lnRef idx="2">
            <a:schemeClr val="dk1"/>
          </a:lnRef>
          <a:fillRef idx="1">
            <a:schemeClr val="lt1"/>
          </a:fillRef>
          <a:effectRef idx="0">
            <a:schemeClr val="dk1"/>
          </a:effectRef>
          <a:fontRef idx="minor">
            <a:schemeClr val="dk1"/>
          </a:fontRef>
        </p:style>
      </p:pic>
      <p:sp>
        <p:nvSpPr>
          <p:cNvPr id="4" name="Google Shape;558;p27">
            <a:extLst>
              <a:ext uri="{FF2B5EF4-FFF2-40B4-BE49-F238E27FC236}">
                <a16:creationId xmlns:a16="http://schemas.microsoft.com/office/drawing/2014/main" id="{D7807789-8D05-F51D-FC32-A45C6CF8B9B1}"/>
              </a:ext>
            </a:extLst>
          </p:cNvPr>
          <p:cNvSpPr/>
          <p:nvPr/>
        </p:nvSpPr>
        <p:spPr>
          <a:xfrm>
            <a:off x="7772765" y="1465189"/>
            <a:ext cx="1685009" cy="543849"/>
          </a:xfrm>
          <a:prstGeom prst="rect">
            <a:avLst/>
          </a:prstGeom>
          <a:gradFill>
            <a:gsLst>
              <a:gs pos="0">
                <a:srgbClr val="F7B224"/>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s-CO" sz="1800" b="1" i="0" u="none" strike="noStrike" cap="none" dirty="0">
                <a:solidFill>
                  <a:schemeClr val="dk1"/>
                </a:solidFill>
                <a:latin typeface="Calibri"/>
                <a:ea typeface="Calibri"/>
                <a:cs typeface="Calibri"/>
                <a:sym typeface="Calibri"/>
              </a:rPr>
              <a:t>¿Qué imprime?</a:t>
            </a:r>
            <a:endParaRPr dirty="0"/>
          </a:p>
        </p:txBody>
      </p:sp>
      <p:sp>
        <p:nvSpPr>
          <p:cNvPr id="5" name="Google Shape;270;p8">
            <a:extLst>
              <a:ext uri="{FF2B5EF4-FFF2-40B4-BE49-F238E27FC236}">
                <a16:creationId xmlns:a16="http://schemas.microsoft.com/office/drawing/2014/main" id="{2FCDBF0A-8007-546B-ECFD-5842CBC44A02}"/>
              </a:ext>
            </a:extLst>
          </p:cNvPr>
          <p:cNvSpPr/>
          <p:nvPr/>
        </p:nvSpPr>
        <p:spPr>
          <a:xfrm>
            <a:off x="4233218" y="1663842"/>
            <a:ext cx="1798546" cy="446297"/>
          </a:xfrm>
          <a:prstGeom prst="rect">
            <a:avLst/>
          </a:prstGeom>
          <a:solidFill>
            <a:srgbClr val="00B0F0"/>
          </a:soli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dk1"/>
                </a:solidFill>
                <a:latin typeface="Calibri"/>
                <a:cs typeface="Calibri"/>
                <a:sym typeface="Calibri"/>
              </a:rPr>
              <a:t>Codifíquelo</a:t>
            </a:r>
            <a:endParaRPr b="1" dirty="0">
              <a:solidFill>
                <a:schemeClr val="dk1"/>
              </a:solidFill>
              <a:latin typeface="Calibri"/>
              <a:cs typeface="Calibri"/>
              <a:sym typeface="Arial"/>
            </a:endParaRPr>
          </a:p>
        </p:txBody>
      </p:sp>
      <p:sp>
        <p:nvSpPr>
          <p:cNvPr id="6" name="Rectángulo 5">
            <a:extLst>
              <a:ext uri="{FF2B5EF4-FFF2-40B4-BE49-F238E27FC236}">
                <a16:creationId xmlns:a16="http://schemas.microsoft.com/office/drawing/2014/main" id="{44D81B81-88FD-0BE3-D691-3045DF46BB09}"/>
              </a:ext>
            </a:extLst>
          </p:cNvPr>
          <p:cNvSpPr/>
          <p:nvPr/>
        </p:nvSpPr>
        <p:spPr>
          <a:xfrm>
            <a:off x="1779638" y="5135921"/>
            <a:ext cx="5621930" cy="441609"/>
          </a:xfrm>
          <a:prstGeom prst="rect">
            <a:avLst/>
          </a:prstGeom>
          <a:gradFill>
            <a:gsLst>
              <a:gs pos="0">
                <a:srgbClr val="FAAD15"/>
              </a:gs>
              <a:gs pos="100000">
                <a:srgbClr val="FB9815"/>
              </a:gs>
            </a:gsLst>
            <a:lin ang="5400000" scaled="0"/>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s-CO" b="1" dirty="0">
                <a:solidFill>
                  <a:schemeClr val="tx1"/>
                </a:solidFill>
              </a:rPr>
              <a:t>Eliminamos la clave “guardabarros” y su valor asociado</a:t>
            </a:r>
            <a:endParaRPr lang="es-CO" b="1" i="1" dirty="0">
              <a:solidFill>
                <a:schemeClr val="tx1"/>
              </a:solidFill>
            </a:endParaRPr>
          </a:p>
        </p:txBody>
      </p:sp>
      <p:cxnSp>
        <p:nvCxnSpPr>
          <p:cNvPr id="13" name="Conector recto de flecha 12">
            <a:extLst>
              <a:ext uri="{FF2B5EF4-FFF2-40B4-BE49-F238E27FC236}">
                <a16:creationId xmlns:a16="http://schemas.microsoft.com/office/drawing/2014/main" id="{64BEA342-150E-13F5-947D-CF4EE36C09ED}"/>
              </a:ext>
            </a:extLst>
          </p:cNvPr>
          <p:cNvCxnSpPr>
            <a:cxnSpLocks/>
            <a:stCxn id="6" idx="0"/>
          </p:cNvCxnSpPr>
          <p:nvPr/>
        </p:nvCxnSpPr>
        <p:spPr>
          <a:xfrm flipH="1" flipV="1">
            <a:off x="4050889" y="4600668"/>
            <a:ext cx="539714" cy="535253"/>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pic>
        <p:nvPicPr>
          <p:cNvPr id="16" name="Imagen 15" descr="Una camioneta roja&#10;&#10;Descripción generada automáticamente">
            <a:extLst>
              <a:ext uri="{FF2B5EF4-FFF2-40B4-BE49-F238E27FC236}">
                <a16:creationId xmlns:a16="http://schemas.microsoft.com/office/drawing/2014/main" id="{139B1601-83AC-6A5B-94B4-613F640B3E17}"/>
              </a:ext>
            </a:extLst>
          </p:cNvPr>
          <p:cNvPicPr>
            <a:picLocks noChangeAspect="1"/>
          </p:cNvPicPr>
          <p:nvPr/>
        </p:nvPicPr>
        <p:blipFill>
          <a:blip r:embed="rId4"/>
          <a:stretch>
            <a:fillRect/>
          </a:stretch>
        </p:blipFill>
        <p:spPr>
          <a:xfrm>
            <a:off x="6233650" y="3122274"/>
            <a:ext cx="1954984" cy="1168148"/>
          </a:xfrm>
          <a:prstGeom prst="rect">
            <a:avLst/>
          </a:prstGeom>
        </p:spPr>
      </p:pic>
      <p:pic>
        <p:nvPicPr>
          <p:cNvPr id="17" name="Imagen 16" descr="Una camioneta roja&#10;&#10;Descripción generada automáticamente">
            <a:extLst>
              <a:ext uri="{FF2B5EF4-FFF2-40B4-BE49-F238E27FC236}">
                <a16:creationId xmlns:a16="http://schemas.microsoft.com/office/drawing/2014/main" id="{1574F4AE-3CE6-3D84-454C-129BBAC0DF0D}"/>
              </a:ext>
            </a:extLst>
          </p:cNvPr>
          <p:cNvPicPr>
            <a:picLocks noChangeAspect="1"/>
          </p:cNvPicPr>
          <p:nvPr/>
        </p:nvPicPr>
        <p:blipFill>
          <a:blip r:embed="rId5"/>
          <a:stretch>
            <a:fillRect/>
          </a:stretch>
        </p:blipFill>
        <p:spPr>
          <a:xfrm>
            <a:off x="7514427" y="3429000"/>
            <a:ext cx="3449979" cy="2018211"/>
          </a:xfrm>
          <a:prstGeom prst="rect">
            <a:avLst/>
          </a:prstGeom>
        </p:spPr>
      </p:pic>
      <p:pic>
        <p:nvPicPr>
          <p:cNvPr id="20" name="Imagen 19">
            <a:extLst>
              <a:ext uri="{FF2B5EF4-FFF2-40B4-BE49-F238E27FC236}">
                <a16:creationId xmlns:a16="http://schemas.microsoft.com/office/drawing/2014/main" id="{4B240AEF-152C-E57E-9BBF-593B47FA7D1E}"/>
              </a:ext>
            </a:extLst>
          </p:cNvPr>
          <p:cNvPicPr>
            <a:picLocks noChangeAspect="1"/>
          </p:cNvPicPr>
          <p:nvPr/>
        </p:nvPicPr>
        <p:blipFill>
          <a:blip r:embed="rId6"/>
          <a:stretch>
            <a:fillRect/>
          </a:stretch>
        </p:blipFill>
        <p:spPr>
          <a:xfrm>
            <a:off x="6051427" y="2243565"/>
            <a:ext cx="5042907" cy="653496"/>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758459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2"/>
          <p:cNvSpPr txBox="1">
            <a:spLocks noGrp="1"/>
          </p:cNvSpPr>
          <p:nvPr>
            <p:ph type="title"/>
          </p:nvPr>
        </p:nvSpPr>
        <p:spPr>
          <a:xfrm>
            <a:off x="2138900" y="412833"/>
            <a:ext cx="9373925" cy="84347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595959"/>
              </a:buClr>
              <a:buSzPts val="3600"/>
              <a:buFont typeface="Arial"/>
              <a:buNone/>
            </a:pPr>
            <a:r>
              <a:rPr lang="es-CO" dirty="0"/>
              <a:t>Ciclo </a:t>
            </a:r>
            <a:r>
              <a:rPr lang="es-CO" dirty="0" err="1"/>
              <a:t>for</a:t>
            </a:r>
            <a:endParaRPr dirty="0"/>
          </a:p>
        </p:txBody>
      </p:sp>
      <p:pic>
        <p:nvPicPr>
          <p:cNvPr id="3" name="Imagen 2">
            <a:extLst>
              <a:ext uri="{FF2B5EF4-FFF2-40B4-BE49-F238E27FC236}">
                <a16:creationId xmlns:a16="http://schemas.microsoft.com/office/drawing/2014/main" id="{3B43F612-24A4-E2CC-66DE-A18B54AF1757}"/>
              </a:ext>
            </a:extLst>
          </p:cNvPr>
          <p:cNvPicPr>
            <a:picLocks noChangeAspect="1"/>
          </p:cNvPicPr>
          <p:nvPr/>
        </p:nvPicPr>
        <p:blipFill>
          <a:blip r:embed="rId3"/>
          <a:stretch>
            <a:fillRect/>
          </a:stretch>
        </p:blipFill>
        <p:spPr>
          <a:xfrm>
            <a:off x="1809354" y="3126767"/>
            <a:ext cx="4856917" cy="1803999"/>
          </a:xfrm>
          <a:prstGeom prst="rect">
            <a:avLst/>
          </a:prstGeom>
        </p:spPr>
      </p:pic>
      <p:pic>
        <p:nvPicPr>
          <p:cNvPr id="7" name="Imagen 6">
            <a:extLst>
              <a:ext uri="{FF2B5EF4-FFF2-40B4-BE49-F238E27FC236}">
                <a16:creationId xmlns:a16="http://schemas.microsoft.com/office/drawing/2014/main" id="{6ACAA1F1-C5AB-E8C5-607F-989088B9DFE9}"/>
              </a:ext>
            </a:extLst>
          </p:cNvPr>
          <p:cNvPicPr>
            <a:picLocks noChangeAspect="1"/>
          </p:cNvPicPr>
          <p:nvPr/>
        </p:nvPicPr>
        <p:blipFill>
          <a:blip r:embed="rId4"/>
          <a:stretch>
            <a:fillRect/>
          </a:stretch>
        </p:blipFill>
        <p:spPr>
          <a:xfrm>
            <a:off x="9363854" y="2973274"/>
            <a:ext cx="1313978" cy="2110983"/>
          </a:xfrm>
          <a:prstGeom prst="rect">
            <a:avLst/>
          </a:prstGeom>
        </p:spPr>
      </p:pic>
      <p:sp>
        <p:nvSpPr>
          <p:cNvPr id="4" name="CuadroTexto 3">
            <a:extLst>
              <a:ext uri="{FF2B5EF4-FFF2-40B4-BE49-F238E27FC236}">
                <a16:creationId xmlns:a16="http://schemas.microsoft.com/office/drawing/2014/main" id="{A4E193E6-D064-F267-B9D9-2E788F98091C}"/>
              </a:ext>
            </a:extLst>
          </p:cNvPr>
          <p:cNvSpPr txBox="1"/>
          <p:nvPr/>
        </p:nvSpPr>
        <p:spPr>
          <a:xfrm>
            <a:off x="1155290" y="1344961"/>
            <a:ext cx="9881420" cy="1323439"/>
          </a:xfrm>
          <a:prstGeom prst="rect">
            <a:avLst/>
          </a:prstGeom>
          <a:noFill/>
        </p:spPr>
        <p:txBody>
          <a:bodyPr wrap="square">
            <a:spAutoFit/>
          </a:bodyPr>
          <a:lstStyle/>
          <a:p>
            <a:r>
              <a:rPr lang="es-MX" sz="2000" dirty="0">
                <a:solidFill>
                  <a:schemeClr val="tx2">
                    <a:lumMod val="50000"/>
                  </a:schemeClr>
                </a:solidFill>
                <a:latin typeface="Arial Narrow" panose="020B0606020202030204" pitchFamily="34" charset="0"/>
              </a:rPr>
              <a:t>Estructuras de control de flujo cíclicas o simplemente estructuras cíclicas, estos ciclos, como su nombre lo sugiere, nos permiten ejecutar una o varias líneas de código de forma iterativa, conociendo un valor especifico inicial y otro valor final, además nos permiten determinar el tamaño del paso entre cada "giro" o iteración del ciclo.</a:t>
            </a:r>
            <a:endParaRPr lang="es-CO" sz="2000" dirty="0">
              <a:solidFill>
                <a:schemeClr val="tx2">
                  <a:lumMod val="50000"/>
                </a:schemeClr>
              </a:solidFill>
              <a:latin typeface="Arial Narrow" panose="020B060602020203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3"/>
          <p:cNvSpPr txBox="1">
            <a:spLocks noGrp="1"/>
          </p:cNvSpPr>
          <p:nvPr>
            <p:ph type="title"/>
          </p:nvPr>
        </p:nvSpPr>
        <p:spPr>
          <a:xfrm>
            <a:off x="2138900" y="412833"/>
            <a:ext cx="9373925" cy="84347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595959"/>
              </a:buClr>
              <a:buSzPts val="3600"/>
              <a:buFont typeface="Arial"/>
              <a:buNone/>
            </a:pPr>
            <a:r>
              <a:rPr lang="es-CO" dirty="0"/>
              <a:t>Qué es un iterable</a:t>
            </a:r>
            <a:endParaRPr dirty="0"/>
          </a:p>
        </p:txBody>
      </p:sp>
      <p:sp>
        <p:nvSpPr>
          <p:cNvPr id="62" name="Google Shape;62;p3"/>
          <p:cNvSpPr txBox="1"/>
          <p:nvPr/>
        </p:nvSpPr>
        <p:spPr>
          <a:xfrm>
            <a:off x="11086969" y="6426487"/>
            <a:ext cx="471056" cy="30942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s-CO" sz="1800" b="0" i="0" u="none" strike="noStrike" cap="none">
                <a:solidFill>
                  <a:schemeClr val="dk1"/>
                </a:solidFill>
                <a:latin typeface="Calibri"/>
                <a:ea typeface="Calibri"/>
                <a:cs typeface="Calibri"/>
                <a:sym typeface="Calibri"/>
              </a:rPr>
              <a:t>12</a:t>
            </a:fld>
            <a:endParaRPr sz="1800" b="0" i="0" u="none" strike="noStrike" cap="none">
              <a:solidFill>
                <a:schemeClr val="dk1"/>
              </a:solidFill>
              <a:latin typeface="Calibri"/>
              <a:ea typeface="Calibri"/>
              <a:cs typeface="Calibri"/>
              <a:sym typeface="Calibri"/>
            </a:endParaRPr>
          </a:p>
        </p:txBody>
      </p:sp>
      <p:sp>
        <p:nvSpPr>
          <p:cNvPr id="63" name="Google Shape;63;p3"/>
          <p:cNvSpPr txBox="1"/>
          <p:nvPr/>
        </p:nvSpPr>
        <p:spPr>
          <a:xfrm>
            <a:off x="1604855" y="1301275"/>
            <a:ext cx="8982290" cy="1172262"/>
          </a:xfrm>
          <a:prstGeom prst="rect">
            <a:avLst/>
          </a:prstGeom>
          <a:noFill/>
          <a:ln>
            <a:noFill/>
          </a:ln>
        </p:spPr>
        <p:txBody>
          <a:bodyPr spcFirstLastPara="1" wrap="square" lIns="91425" tIns="45700" rIns="91425" bIns="45700" anchor="t" anchorCtr="0">
            <a:noAutofit/>
          </a:bodyPr>
          <a:lstStyle/>
          <a:p>
            <a:pPr algn="just"/>
            <a:r>
              <a:rPr lang="es-MX" sz="2400" dirty="0">
                <a:solidFill>
                  <a:schemeClr val="tx2">
                    <a:lumMod val="50000"/>
                  </a:schemeClr>
                </a:solidFill>
                <a:latin typeface="Arial Narrow" panose="020B0606020202030204" pitchFamily="34" charset="0"/>
              </a:rPr>
              <a:t>Un iterable es un objeto que se puede iterar sobre él, es decir, que permite recorrer sus elementos uno a uno. Para ser más técnico, un objeto iterable es aquél que puede pasarse como parámetro de la función </a:t>
            </a:r>
            <a:r>
              <a:rPr lang="es-MX" sz="2400" dirty="0" err="1">
                <a:solidFill>
                  <a:schemeClr val="tx2">
                    <a:lumMod val="50000"/>
                  </a:schemeClr>
                </a:solidFill>
                <a:latin typeface="Arial Narrow" panose="020B0606020202030204" pitchFamily="34" charset="0"/>
              </a:rPr>
              <a:t>iter</a:t>
            </a:r>
            <a:r>
              <a:rPr lang="es-MX" sz="2400" dirty="0">
                <a:solidFill>
                  <a:schemeClr val="tx2">
                    <a:lumMod val="50000"/>
                  </a:schemeClr>
                </a:solidFill>
                <a:latin typeface="Arial Narrow" panose="020B0606020202030204" pitchFamily="34" charset="0"/>
              </a:rPr>
              <a:t>().</a:t>
            </a:r>
            <a:endParaRPr lang="es-CO" sz="2400" dirty="0">
              <a:solidFill>
                <a:schemeClr val="tx2">
                  <a:lumMod val="50000"/>
                </a:schemeClr>
              </a:solidFill>
              <a:latin typeface="Arial Narrow" panose="020B0606020202030204" pitchFamily="34" charset="0"/>
            </a:endParaRPr>
          </a:p>
        </p:txBody>
      </p:sp>
      <p:sp>
        <p:nvSpPr>
          <p:cNvPr id="3" name="CuadroTexto 2">
            <a:extLst>
              <a:ext uri="{FF2B5EF4-FFF2-40B4-BE49-F238E27FC236}">
                <a16:creationId xmlns:a16="http://schemas.microsoft.com/office/drawing/2014/main" id="{62EED2D9-98D1-97B8-40CC-06D4C6A6597F}"/>
              </a:ext>
            </a:extLst>
          </p:cNvPr>
          <p:cNvSpPr txBox="1"/>
          <p:nvPr/>
        </p:nvSpPr>
        <p:spPr>
          <a:xfrm>
            <a:off x="2138900" y="3690769"/>
            <a:ext cx="4807974" cy="738664"/>
          </a:xfrm>
          <a:prstGeom prst="rect">
            <a:avLst/>
          </a:prstGeom>
          <a:noFill/>
        </p:spPr>
        <p:txBody>
          <a:bodyPr wrap="square">
            <a:spAutoFit/>
          </a:bodyPr>
          <a:lstStyle/>
          <a:p>
            <a:r>
              <a:rPr lang="es-CO" b="0" dirty="0">
                <a:solidFill>
                  <a:srgbClr val="000000"/>
                </a:solidFill>
                <a:effectLst/>
                <a:latin typeface="Courier New" panose="02070309020205020404" pitchFamily="49" charset="0"/>
              </a:rPr>
              <a:t>valores = {</a:t>
            </a:r>
            <a:r>
              <a:rPr lang="es-CO" b="0" dirty="0">
                <a:solidFill>
                  <a:srgbClr val="A31515"/>
                </a:solidFill>
                <a:effectLst/>
                <a:latin typeface="Courier New" panose="02070309020205020404" pitchFamily="49" charset="0"/>
              </a:rPr>
              <a:t>'A'</a:t>
            </a:r>
            <a:r>
              <a:rPr lang="es-CO" b="0" dirty="0">
                <a:solidFill>
                  <a:srgbClr val="000000"/>
                </a:solidFill>
                <a:effectLst/>
                <a:latin typeface="Courier New" panose="02070309020205020404" pitchFamily="49" charset="0"/>
              </a:rPr>
              <a:t>: </a:t>
            </a:r>
            <a:r>
              <a:rPr lang="es-CO" b="0" dirty="0">
                <a:solidFill>
                  <a:srgbClr val="098156"/>
                </a:solidFill>
                <a:effectLst/>
                <a:latin typeface="Courier New" panose="02070309020205020404" pitchFamily="49" charset="0"/>
              </a:rPr>
              <a:t>4</a:t>
            </a:r>
            <a:r>
              <a:rPr lang="es-CO" b="0" dirty="0">
                <a:solidFill>
                  <a:srgbClr val="000000"/>
                </a:solidFill>
                <a:effectLst/>
                <a:latin typeface="Courier New" panose="02070309020205020404" pitchFamily="49" charset="0"/>
              </a:rPr>
              <a:t>, </a:t>
            </a:r>
            <a:r>
              <a:rPr lang="es-CO" b="0" dirty="0">
                <a:solidFill>
                  <a:srgbClr val="A31515"/>
                </a:solidFill>
                <a:effectLst/>
                <a:latin typeface="Courier New" panose="02070309020205020404" pitchFamily="49" charset="0"/>
              </a:rPr>
              <a:t>'E'</a:t>
            </a:r>
            <a:r>
              <a:rPr lang="es-CO" b="0" dirty="0">
                <a:solidFill>
                  <a:srgbClr val="000000"/>
                </a:solidFill>
                <a:effectLst/>
                <a:latin typeface="Courier New" panose="02070309020205020404" pitchFamily="49" charset="0"/>
              </a:rPr>
              <a:t>: </a:t>
            </a:r>
            <a:r>
              <a:rPr lang="es-CO" b="0" dirty="0">
                <a:solidFill>
                  <a:srgbClr val="098156"/>
                </a:solidFill>
                <a:effectLst/>
                <a:latin typeface="Courier New" panose="02070309020205020404" pitchFamily="49" charset="0"/>
              </a:rPr>
              <a:t>3</a:t>
            </a:r>
            <a:r>
              <a:rPr lang="es-CO" b="0" dirty="0">
                <a:solidFill>
                  <a:srgbClr val="000000"/>
                </a:solidFill>
                <a:effectLst/>
                <a:latin typeface="Courier New" panose="02070309020205020404" pitchFamily="49" charset="0"/>
              </a:rPr>
              <a:t>, </a:t>
            </a:r>
            <a:r>
              <a:rPr lang="es-CO" b="0" dirty="0">
                <a:solidFill>
                  <a:srgbClr val="A31515"/>
                </a:solidFill>
                <a:effectLst/>
                <a:latin typeface="Courier New" panose="02070309020205020404" pitchFamily="49" charset="0"/>
              </a:rPr>
              <a:t>'I'</a:t>
            </a:r>
            <a:r>
              <a:rPr lang="es-CO" b="0" dirty="0">
                <a:solidFill>
                  <a:srgbClr val="000000"/>
                </a:solidFill>
                <a:effectLst/>
                <a:latin typeface="Courier New" panose="02070309020205020404" pitchFamily="49" charset="0"/>
              </a:rPr>
              <a:t>: </a:t>
            </a:r>
            <a:r>
              <a:rPr lang="es-CO" b="0" dirty="0">
                <a:solidFill>
                  <a:srgbClr val="098156"/>
                </a:solidFill>
                <a:effectLst/>
                <a:latin typeface="Courier New" panose="02070309020205020404" pitchFamily="49" charset="0"/>
              </a:rPr>
              <a:t>1</a:t>
            </a:r>
            <a:r>
              <a:rPr lang="es-CO" b="0" dirty="0">
                <a:solidFill>
                  <a:srgbClr val="000000"/>
                </a:solidFill>
                <a:effectLst/>
                <a:latin typeface="Courier New" panose="02070309020205020404" pitchFamily="49" charset="0"/>
              </a:rPr>
              <a:t>, </a:t>
            </a:r>
            <a:r>
              <a:rPr lang="es-CO" b="0" dirty="0">
                <a:solidFill>
                  <a:srgbClr val="A31515"/>
                </a:solidFill>
                <a:effectLst/>
                <a:latin typeface="Courier New" panose="02070309020205020404" pitchFamily="49" charset="0"/>
              </a:rPr>
              <a:t>'O'</a:t>
            </a:r>
            <a:r>
              <a:rPr lang="es-CO" b="0" dirty="0">
                <a:solidFill>
                  <a:srgbClr val="000000"/>
                </a:solidFill>
                <a:effectLst/>
                <a:latin typeface="Courier New" panose="02070309020205020404" pitchFamily="49" charset="0"/>
              </a:rPr>
              <a:t>: </a:t>
            </a:r>
            <a:r>
              <a:rPr lang="es-CO" b="0" dirty="0">
                <a:solidFill>
                  <a:srgbClr val="098156"/>
                </a:solidFill>
                <a:effectLst/>
                <a:latin typeface="Courier New" panose="02070309020205020404" pitchFamily="49" charset="0"/>
              </a:rPr>
              <a:t>0</a:t>
            </a:r>
            <a:r>
              <a:rPr lang="es-CO" b="0" dirty="0">
                <a:solidFill>
                  <a:srgbClr val="000000"/>
                </a:solidFill>
                <a:effectLst/>
                <a:latin typeface="Courier New" panose="02070309020205020404" pitchFamily="49" charset="0"/>
              </a:rPr>
              <a:t>}</a:t>
            </a:r>
          </a:p>
          <a:p>
            <a:r>
              <a:rPr lang="es-CO" b="0" dirty="0" err="1">
                <a:solidFill>
                  <a:srgbClr val="AF00DB"/>
                </a:solidFill>
                <a:effectLst/>
                <a:latin typeface="Courier New" panose="02070309020205020404" pitchFamily="49" charset="0"/>
              </a:rPr>
              <a:t>for</a:t>
            </a:r>
            <a:r>
              <a:rPr lang="es-CO" b="0" dirty="0">
                <a:solidFill>
                  <a:srgbClr val="000000"/>
                </a:solidFill>
                <a:effectLst/>
                <a:latin typeface="Courier New" panose="02070309020205020404" pitchFamily="49" charset="0"/>
              </a:rPr>
              <a:t> v </a:t>
            </a:r>
            <a:r>
              <a:rPr lang="es-CO" b="0" dirty="0">
                <a:solidFill>
                  <a:srgbClr val="0000FF"/>
                </a:solidFill>
                <a:effectLst/>
                <a:latin typeface="Courier New" panose="02070309020205020404" pitchFamily="49" charset="0"/>
              </a:rPr>
              <a:t>in</a:t>
            </a:r>
            <a:r>
              <a:rPr lang="es-CO" b="0" dirty="0">
                <a:solidFill>
                  <a:srgbClr val="000000"/>
                </a:solidFill>
                <a:effectLst/>
                <a:latin typeface="Courier New" panose="02070309020205020404" pitchFamily="49" charset="0"/>
              </a:rPr>
              <a:t> </a:t>
            </a:r>
            <a:r>
              <a:rPr lang="es-CO" b="0" dirty="0" err="1">
                <a:solidFill>
                  <a:srgbClr val="000000"/>
                </a:solidFill>
                <a:effectLst/>
                <a:latin typeface="Courier New" panose="02070309020205020404" pitchFamily="49" charset="0"/>
              </a:rPr>
              <a:t>valores.values</a:t>
            </a:r>
            <a:r>
              <a:rPr lang="es-CO" b="0" dirty="0">
                <a:solidFill>
                  <a:srgbClr val="000000"/>
                </a:solidFill>
                <a:effectLst/>
                <a:latin typeface="Courier New" panose="02070309020205020404" pitchFamily="49" charset="0"/>
              </a:rPr>
              <a:t>():</a:t>
            </a:r>
          </a:p>
          <a:p>
            <a:r>
              <a:rPr lang="es-CO" b="0" dirty="0">
                <a:solidFill>
                  <a:srgbClr val="000000"/>
                </a:solidFill>
                <a:effectLst/>
                <a:latin typeface="Courier New" panose="02070309020205020404" pitchFamily="49" charset="0"/>
              </a:rPr>
              <a:t>    </a:t>
            </a:r>
            <a:r>
              <a:rPr lang="es-CO" b="0" dirty="0" err="1">
                <a:solidFill>
                  <a:srgbClr val="795E26"/>
                </a:solidFill>
                <a:effectLst/>
                <a:latin typeface="Courier New" panose="02070309020205020404" pitchFamily="49" charset="0"/>
              </a:rPr>
              <a:t>print</a:t>
            </a:r>
            <a:r>
              <a:rPr lang="es-CO" b="0" dirty="0">
                <a:solidFill>
                  <a:srgbClr val="000000"/>
                </a:solidFill>
                <a:effectLst/>
                <a:latin typeface="Courier New" panose="02070309020205020404" pitchFamily="49" charset="0"/>
              </a:rPr>
              <a:t>(v)</a:t>
            </a:r>
          </a:p>
        </p:txBody>
      </p:sp>
      <p:pic>
        <p:nvPicPr>
          <p:cNvPr id="5" name="Imagen 4">
            <a:extLst>
              <a:ext uri="{FF2B5EF4-FFF2-40B4-BE49-F238E27FC236}">
                <a16:creationId xmlns:a16="http://schemas.microsoft.com/office/drawing/2014/main" id="{75AA5B7E-7CDB-327E-960B-1AFFE9C50C19}"/>
              </a:ext>
            </a:extLst>
          </p:cNvPr>
          <p:cNvPicPr>
            <a:picLocks noChangeAspect="1"/>
          </p:cNvPicPr>
          <p:nvPr/>
        </p:nvPicPr>
        <p:blipFill>
          <a:blip r:embed="rId3"/>
          <a:stretch>
            <a:fillRect/>
          </a:stretch>
        </p:blipFill>
        <p:spPr>
          <a:xfrm>
            <a:off x="8996492" y="2279522"/>
            <a:ext cx="1056608" cy="35611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4"/>
          <p:cNvSpPr txBox="1">
            <a:spLocks noGrp="1"/>
          </p:cNvSpPr>
          <p:nvPr>
            <p:ph type="title"/>
          </p:nvPr>
        </p:nvSpPr>
        <p:spPr>
          <a:xfrm>
            <a:off x="2138900" y="412833"/>
            <a:ext cx="9373925" cy="84347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595959"/>
              </a:buClr>
              <a:buSzPts val="3600"/>
              <a:buFont typeface="Arial"/>
              <a:buNone/>
            </a:pPr>
            <a:r>
              <a:rPr lang="es-MX" dirty="0"/>
              <a:t>Estructura clásica del ciclo </a:t>
            </a:r>
            <a:r>
              <a:rPr lang="es-MX" dirty="0" err="1"/>
              <a:t>for</a:t>
            </a:r>
            <a:endParaRPr dirty="0"/>
          </a:p>
        </p:txBody>
      </p:sp>
      <p:pic>
        <p:nvPicPr>
          <p:cNvPr id="4" name="Imagen 3">
            <a:extLst>
              <a:ext uri="{FF2B5EF4-FFF2-40B4-BE49-F238E27FC236}">
                <a16:creationId xmlns:a16="http://schemas.microsoft.com/office/drawing/2014/main" id="{A4A469F9-3F6D-3D22-FD4E-4789E8D21923}"/>
              </a:ext>
            </a:extLst>
          </p:cNvPr>
          <p:cNvPicPr>
            <a:picLocks noChangeAspect="1"/>
          </p:cNvPicPr>
          <p:nvPr/>
        </p:nvPicPr>
        <p:blipFill>
          <a:blip r:embed="rId3"/>
          <a:stretch>
            <a:fillRect/>
          </a:stretch>
        </p:blipFill>
        <p:spPr>
          <a:xfrm>
            <a:off x="8416014" y="2487848"/>
            <a:ext cx="3520745" cy="1882303"/>
          </a:xfrm>
          <a:prstGeom prst="rect">
            <a:avLst/>
          </a:prstGeom>
        </p:spPr>
      </p:pic>
      <p:sp>
        <p:nvSpPr>
          <p:cNvPr id="6" name="CuadroTexto 5">
            <a:extLst>
              <a:ext uri="{FF2B5EF4-FFF2-40B4-BE49-F238E27FC236}">
                <a16:creationId xmlns:a16="http://schemas.microsoft.com/office/drawing/2014/main" id="{313E2479-91A4-407B-4DC3-389DE4892779}"/>
              </a:ext>
            </a:extLst>
          </p:cNvPr>
          <p:cNvSpPr txBox="1"/>
          <p:nvPr/>
        </p:nvSpPr>
        <p:spPr>
          <a:xfrm>
            <a:off x="559642" y="1720839"/>
            <a:ext cx="7925198" cy="3416320"/>
          </a:xfrm>
          <a:prstGeom prst="rect">
            <a:avLst/>
          </a:prstGeom>
          <a:noFill/>
        </p:spPr>
        <p:txBody>
          <a:bodyPr wrap="square">
            <a:spAutoFit/>
          </a:bodyPr>
          <a:lstStyle/>
          <a:p>
            <a:pPr marL="342900" indent="-342900">
              <a:buFont typeface="+mj-lt"/>
              <a:buAutoNum type="arabicPeriod"/>
            </a:pPr>
            <a:r>
              <a:rPr lang="es-MX" sz="2400" dirty="0">
                <a:latin typeface="Arial Narrow" panose="020B0606020202030204" pitchFamily="34" charset="0"/>
              </a:rPr>
              <a:t>Se define la </a:t>
            </a:r>
            <a:r>
              <a:rPr lang="es-MX" sz="2400" b="1" dirty="0">
                <a:latin typeface="Arial Narrow" panose="020B0606020202030204" pitchFamily="34" charset="0"/>
              </a:rPr>
              <a:t>colección</a:t>
            </a:r>
            <a:r>
              <a:rPr lang="es-MX" sz="2400" dirty="0">
                <a:latin typeface="Arial Narrow" panose="020B0606020202030204" pitchFamily="34" charset="0"/>
              </a:rPr>
              <a:t> a recorrer (ya sea una lista, diccionario, texto, entre otros).</a:t>
            </a:r>
          </a:p>
          <a:p>
            <a:pPr marL="342900" indent="-342900">
              <a:buFont typeface="+mj-lt"/>
              <a:buAutoNum type="arabicPeriod"/>
            </a:pPr>
            <a:r>
              <a:rPr lang="es-MX" sz="2400" dirty="0">
                <a:latin typeface="Arial Narrow" panose="020B0606020202030204" pitchFamily="34" charset="0"/>
              </a:rPr>
              <a:t>Se utiliza la palabra reservada de Python </a:t>
            </a:r>
            <a:r>
              <a:rPr lang="es-MX" sz="2400" b="1" dirty="0" err="1">
                <a:latin typeface="Arial Narrow" panose="020B0606020202030204" pitchFamily="34" charset="0"/>
              </a:rPr>
              <a:t>for</a:t>
            </a:r>
            <a:r>
              <a:rPr lang="es-MX" sz="2400" dirty="0">
                <a:latin typeface="Arial Narrow" panose="020B0606020202030204" pitchFamily="34" charset="0"/>
              </a:rPr>
              <a:t> para empezar a definir el ciclo.</a:t>
            </a:r>
          </a:p>
          <a:p>
            <a:pPr marL="342900" indent="-342900">
              <a:buFont typeface="+mj-lt"/>
              <a:buAutoNum type="arabicPeriod"/>
            </a:pPr>
            <a:r>
              <a:rPr lang="es-MX" sz="2400" dirty="0">
                <a:latin typeface="Arial Narrow" panose="020B0606020202030204" pitchFamily="34" charset="0"/>
              </a:rPr>
              <a:t>Se define el nombre de la variable de control. </a:t>
            </a:r>
          </a:p>
          <a:p>
            <a:pPr marL="342900" indent="-342900">
              <a:buFont typeface="+mj-lt"/>
              <a:buAutoNum type="arabicPeriod"/>
            </a:pPr>
            <a:r>
              <a:rPr lang="es-MX" sz="2400" dirty="0">
                <a:latin typeface="Arial Narrow" panose="020B0606020202030204" pitchFamily="34" charset="0"/>
              </a:rPr>
              <a:t>Se coloca la palabra reservada de Python “</a:t>
            </a:r>
            <a:r>
              <a:rPr lang="es-MX" sz="2400" b="1" dirty="0">
                <a:latin typeface="Arial Narrow" panose="020B0606020202030204" pitchFamily="34" charset="0"/>
              </a:rPr>
              <a:t>in</a:t>
            </a:r>
            <a:r>
              <a:rPr lang="es-MX" sz="2400" dirty="0">
                <a:latin typeface="Arial Narrow" panose="020B0606020202030204" pitchFamily="34" charset="0"/>
              </a:rPr>
              <a:t>”.</a:t>
            </a:r>
          </a:p>
          <a:p>
            <a:pPr marL="342900" indent="-342900">
              <a:buFont typeface="+mj-lt"/>
              <a:buAutoNum type="arabicPeriod"/>
            </a:pPr>
            <a:r>
              <a:rPr lang="es-MX" sz="2400" dirty="0">
                <a:latin typeface="Arial Narrow" panose="020B0606020202030204" pitchFamily="34" charset="0"/>
              </a:rPr>
              <a:t>Se coloca la variable que representa la colección a recorrer.</a:t>
            </a:r>
          </a:p>
          <a:p>
            <a:pPr marL="342900" indent="-342900">
              <a:buFont typeface="+mj-lt"/>
              <a:buAutoNum type="arabicPeriod"/>
            </a:pPr>
            <a:r>
              <a:rPr lang="es-MX" sz="2400" dirty="0">
                <a:latin typeface="Arial Narrow" panose="020B0606020202030204" pitchFamily="34" charset="0"/>
              </a:rPr>
              <a:t>Se agregan dos puntos “</a:t>
            </a:r>
            <a:r>
              <a:rPr lang="es-MX" sz="2400" b="1" dirty="0">
                <a:latin typeface="Arial Narrow" panose="020B0606020202030204" pitchFamily="34" charset="0"/>
              </a:rPr>
              <a:t>:</a:t>
            </a:r>
            <a:r>
              <a:rPr lang="es-MX" sz="2400" dirty="0">
                <a:latin typeface="Arial Narrow" panose="020B0606020202030204" pitchFamily="34" charset="0"/>
              </a:rPr>
              <a:t>”.</a:t>
            </a:r>
          </a:p>
          <a:p>
            <a:pPr marL="342900" indent="-342900">
              <a:buFont typeface="+mj-lt"/>
              <a:buAutoNum type="arabicPeriod"/>
            </a:pPr>
            <a:r>
              <a:rPr lang="es-MX" sz="2400" dirty="0">
                <a:latin typeface="Arial Narrow" panose="020B0606020202030204" pitchFamily="34" charset="0"/>
              </a:rPr>
              <a:t>Se define el cuerpo del </a:t>
            </a:r>
            <a:r>
              <a:rPr lang="es-MX" sz="2400" dirty="0" err="1">
                <a:latin typeface="Arial Narrow" panose="020B0606020202030204" pitchFamily="34" charset="0"/>
              </a:rPr>
              <a:t>for</a:t>
            </a:r>
            <a:r>
              <a:rPr lang="es-MX" sz="2400" dirty="0">
                <a:latin typeface="Arial Narrow" panose="020B0606020202030204" pitchFamily="34" charset="0"/>
              </a:rPr>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3" name="Título 2">
            <a:extLst>
              <a:ext uri="{FF2B5EF4-FFF2-40B4-BE49-F238E27FC236}">
                <a16:creationId xmlns:a16="http://schemas.microsoft.com/office/drawing/2014/main" id="{4BF7575C-714F-D4B2-87DA-12951F823995}"/>
              </a:ext>
            </a:extLst>
          </p:cNvPr>
          <p:cNvSpPr>
            <a:spLocks noGrp="1"/>
          </p:cNvSpPr>
          <p:nvPr>
            <p:ph type="title"/>
          </p:nvPr>
        </p:nvSpPr>
        <p:spPr/>
        <p:txBody>
          <a:bodyPr/>
          <a:lstStyle/>
          <a:p>
            <a:r>
              <a:rPr lang="es-CO" dirty="0"/>
              <a:t>Ciclo </a:t>
            </a:r>
            <a:r>
              <a:rPr lang="es-CO" dirty="0" err="1"/>
              <a:t>For</a:t>
            </a:r>
            <a:endParaRPr lang="es-CO" dirty="0"/>
          </a:p>
        </p:txBody>
      </p:sp>
      <p:pic>
        <p:nvPicPr>
          <p:cNvPr id="30" name="Imagen 29">
            <a:extLst>
              <a:ext uri="{FF2B5EF4-FFF2-40B4-BE49-F238E27FC236}">
                <a16:creationId xmlns:a16="http://schemas.microsoft.com/office/drawing/2014/main" id="{A610B31C-3470-4F8B-21B2-A96C1FC232E3}"/>
              </a:ext>
            </a:extLst>
          </p:cNvPr>
          <p:cNvPicPr>
            <a:picLocks noChangeAspect="1"/>
          </p:cNvPicPr>
          <p:nvPr/>
        </p:nvPicPr>
        <p:blipFill>
          <a:blip r:embed="rId3"/>
          <a:stretch>
            <a:fillRect/>
          </a:stretch>
        </p:blipFill>
        <p:spPr>
          <a:xfrm>
            <a:off x="339119" y="2205959"/>
            <a:ext cx="3763202" cy="2446081"/>
          </a:xfrm>
          <a:prstGeom prst="rect">
            <a:avLst/>
          </a:prstGeom>
        </p:spPr>
      </p:pic>
      <p:pic>
        <p:nvPicPr>
          <p:cNvPr id="32" name="Imagen 31">
            <a:extLst>
              <a:ext uri="{FF2B5EF4-FFF2-40B4-BE49-F238E27FC236}">
                <a16:creationId xmlns:a16="http://schemas.microsoft.com/office/drawing/2014/main" id="{9BC72628-16AB-6F81-F3C8-AB50DB7F0D50}"/>
              </a:ext>
            </a:extLst>
          </p:cNvPr>
          <p:cNvPicPr>
            <a:picLocks noChangeAspect="1"/>
          </p:cNvPicPr>
          <p:nvPr/>
        </p:nvPicPr>
        <p:blipFill>
          <a:blip r:embed="rId4"/>
          <a:stretch>
            <a:fillRect/>
          </a:stretch>
        </p:blipFill>
        <p:spPr>
          <a:xfrm>
            <a:off x="4487415" y="2205960"/>
            <a:ext cx="4784403" cy="2446080"/>
          </a:xfrm>
          <a:prstGeom prst="rect">
            <a:avLst/>
          </a:prstGeom>
        </p:spPr>
      </p:pic>
      <p:pic>
        <p:nvPicPr>
          <p:cNvPr id="36" name="Imagen 35">
            <a:extLst>
              <a:ext uri="{FF2B5EF4-FFF2-40B4-BE49-F238E27FC236}">
                <a16:creationId xmlns:a16="http://schemas.microsoft.com/office/drawing/2014/main" id="{5A778637-B409-6BF0-35F1-3A1AE1AAFC78}"/>
              </a:ext>
            </a:extLst>
          </p:cNvPr>
          <p:cNvPicPr>
            <a:picLocks noChangeAspect="1"/>
          </p:cNvPicPr>
          <p:nvPr/>
        </p:nvPicPr>
        <p:blipFill>
          <a:blip r:embed="rId5"/>
          <a:stretch>
            <a:fillRect/>
          </a:stretch>
        </p:blipFill>
        <p:spPr>
          <a:xfrm>
            <a:off x="9505155" y="2511713"/>
            <a:ext cx="2557161" cy="1824408"/>
          </a:xfrm>
          <a:prstGeom prst="rect">
            <a:avLst/>
          </a:prstGeom>
        </p:spPr>
      </p:pic>
      <p:sp>
        <p:nvSpPr>
          <p:cNvPr id="37" name="Google Shape;270;p8">
            <a:extLst>
              <a:ext uri="{FF2B5EF4-FFF2-40B4-BE49-F238E27FC236}">
                <a16:creationId xmlns:a16="http://schemas.microsoft.com/office/drawing/2014/main" id="{FB55C623-50C2-B3F2-F235-A1E532CDD700}"/>
              </a:ext>
            </a:extLst>
          </p:cNvPr>
          <p:cNvSpPr/>
          <p:nvPr/>
        </p:nvSpPr>
        <p:spPr>
          <a:xfrm>
            <a:off x="2303775" y="1759662"/>
            <a:ext cx="1798546" cy="446297"/>
          </a:xfrm>
          <a:prstGeom prst="rect">
            <a:avLst/>
          </a:prstGeom>
          <a:solidFill>
            <a:srgbClr val="00B0F0"/>
          </a:soli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dk1"/>
                </a:solidFill>
                <a:latin typeface="Calibri"/>
                <a:cs typeface="Calibri"/>
                <a:sym typeface="Calibri"/>
              </a:rPr>
              <a:t>Codifíquelo </a:t>
            </a:r>
            <a:endParaRPr b="1" dirty="0">
              <a:solidFill>
                <a:schemeClr val="dk1"/>
              </a:solidFill>
              <a:latin typeface="Calibri"/>
              <a:cs typeface="Calibri"/>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7"/>
          <p:cNvSpPr txBox="1">
            <a:spLocks noGrp="1"/>
          </p:cNvSpPr>
          <p:nvPr>
            <p:ph type="title"/>
          </p:nvPr>
        </p:nvSpPr>
        <p:spPr>
          <a:xfrm>
            <a:off x="2138900" y="412833"/>
            <a:ext cx="9373925" cy="84347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595959"/>
              </a:buClr>
              <a:buSzPts val="3600"/>
              <a:buFont typeface="Arial"/>
              <a:buNone/>
            </a:pPr>
            <a:r>
              <a:rPr lang="es-CO" dirty="0"/>
              <a:t>Ciclo </a:t>
            </a:r>
            <a:r>
              <a:rPr lang="es-CO" dirty="0" err="1"/>
              <a:t>for</a:t>
            </a:r>
            <a:r>
              <a:rPr lang="es-CO" dirty="0"/>
              <a:t> con textos</a:t>
            </a:r>
            <a:endParaRPr dirty="0"/>
          </a:p>
        </p:txBody>
      </p:sp>
      <p:pic>
        <p:nvPicPr>
          <p:cNvPr id="13" name="Imagen 12">
            <a:extLst>
              <a:ext uri="{FF2B5EF4-FFF2-40B4-BE49-F238E27FC236}">
                <a16:creationId xmlns:a16="http://schemas.microsoft.com/office/drawing/2014/main" id="{4BD99AE8-D3E2-CA50-4142-A4E737C9BA13}"/>
              </a:ext>
            </a:extLst>
          </p:cNvPr>
          <p:cNvPicPr>
            <a:picLocks noChangeAspect="1"/>
          </p:cNvPicPr>
          <p:nvPr/>
        </p:nvPicPr>
        <p:blipFill>
          <a:blip r:embed="rId3"/>
          <a:stretch>
            <a:fillRect/>
          </a:stretch>
        </p:blipFill>
        <p:spPr>
          <a:xfrm>
            <a:off x="2043559" y="2464568"/>
            <a:ext cx="5338574" cy="2282825"/>
          </a:xfrm>
          <a:prstGeom prst="rect">
            <a:avLst/>
          </a:prstGeom>
        </p:spPr>
      </p:pic>
      <p:pic>
        <p:nvPicPr>
          <p:cNvPr id="15" name="Imagen 14">
            <a:extLst>
              <a:ext uri="{FF2B5EF4-FFF2-40B4-BE49-F238E27FC236}">
                <a16:creationId xmlns:a16="http://schemas.microsoft.com/office/drawing/2014/main" id="{53CC784D-BDD1-E727-3B99-EB26C97F2F0C}"/>
              </a:ext>
            </a:extLst>
          </p:cNvPr>
          <p:cNvPicPr>
            <a:picLocks noChangeAspect="1"/>
          </p:cNvPicPr>
          <p:nvPr/>
        </p:nvPicPr>
        <p:blipFill>
          <a:blip r:embed="rId4"/>
          <a:stretch>
            <a:fillRect/>
          </a:stretch>
        </p:blipFill>
        <p:spPr>
          <a:xfrm>
            <a:off x="9241982" y="1651678"/>
            <a:ext cx="685983" cy="3554641"/>
          </a:xfrm>
          <a:prstGeom prst="rect">
            <a:avLst/>
          </a:prstGeom>
        </p:spPr>
      </p:pic>
      <p:sp>
        <p:nvSpPr>
          <p:cNvPr id="16" name="Google Shape;270;p8">
            <a:extLst>
              <a:ext uri="{FF2B5EF4-FFF2-40B4-BE49-F238E27FC236}">
                <a16:creationId xmlns:a16="http://schemas.microsoft.com/office/drawing/2014/main" id="{C4AE2283-2FC6-DD04-1D06-A61FE4F68216}"/>
              </a:ext>
            </a:extLst>
          </p:cNvPr>
          <p:cNvSpPr/>
          <p:nvPr/>
        </p:nvSpPr>
        <p:spPr>
          <a:xfrm>
            <a:off x="5583587" y="2018271"/>
            <a:ext cx="1798546" cy="446297"/>
          </a:xfrm>
          <a:prstGeom prst="rect">
            <a:avLst/>
          </a:prstGeom>
          <a:solidFill>
            <a:srgbClr val="00B0F0"/>
          </a:soli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dk1"/>
                </a:solidFill>
                <a:latin typeface="Calibri"/>
                <a:cs typeface="Calibri"/>
                <a:sym typeface="Calibri"/>
              </a:rPr>
              <a:t>Codifíquelo </a:t>
            </a:r>
            <a:endParaRPr b="1" dirty="0">
              <a:solidFill>
                <a:schemeClr val="dk1"/>
              </a:solidFill>
              <a:latin typeface="Calibri"/>
              <a:cs typeface="Calibri"/>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8"/>
          <p:cNvSpPr txBox="1">
            <a:spLocks noGrp="1"/>
          </p:cNvSpPr>
          <p:nvPr>
            <p:ph type="title"/>
          </p:nvPr>
        </p:nvSpPr>
        <p:spPr>
          <a:xfrm>
            <a:off x="2138900" y="412833"/>
            <a:ext cx="9373925" cy="84347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595959"/>
              </a:buClr>
              <a:buSzPts val="3600"/>
              <a:buFont typeface="Arial"/>
              <a:buNone/>
            </a:pPr>
            <a:r>
              <a:rPr lang="es-CO" dirty="0"/>
              <a:t>Ciclo </a:t>
            </a:r>
            <a:r>
              <a:rPr lang="es-CO" dirty="0" err="1"/>
              <a:t>for</a:t>
            </a:r>
            <a:r>
              <a:rPr lang="es-CO" dirty="0"/>
              <a:t> con diccionarios</a:t>
            </a:r>
            <a:endParaRPr dirty="0"/>
          </a:p>
        </p:txBody>
      </p:sp>
      <p:pic>
        <p:nvPicPr>
          <p:cNvPr id="14" name="Imagen 13">
            <a:extLst>
              <a:ext uri="{FF2B5EF4-FFF2-40B4-BE49-F238E27FC236}">
                <a16:creationId xmlns:a16="http://schemas.microsoft.com/office/drawing/2014/main" id="{5A50E6A4-9146-D807-43B2-34BFAD43061E}"/>
              </a:ext>
            </a:extLst>
          </p:cNvPr>
          <p:cNvPicPr>
            <a:picLocks noChangeAspect="1"/>
          </p:cNvPicPr>
          <p:nvPr/>
        </p:nvPicPr>
        <p:blipFill>
          <a:blip r:embed="rId3"/>
          <a:stretch>
            <a:fillRect/>
          </a:stretch>
        </p:blipFill>
        <p:spPr>
          <a:xfrm>
            <a:off x="896771" y="1677340"/>
            <a:ext cx="10398458" cy="1626299"/>
          </a:xfrm>
          <a:prstGeom prst="rect">
            <a:avLst/>
          </a:prstGeom>
        </p:spPr>
      </p:pic>
      <p:pic>
        <p:nvPicPr>
          <p:cNvPr id="16" name="Imagen 15">
            <a:extLst>
              <a:ext uri="{FF2B5EF4-FFF2-40B4-BE49-F238E27FC236}">
                <a16:creationId xmlns:a16="http://schemas.microsoft.com/office/drawing/2014/main" id="{0FF962A5-B70D-184F-5E00-761E725B8E44}"/>
              </a:ext>
            </a:extLst>
          </p:cNvPr>
          <p:cNvPicPr>
            <a:picLocks noChangeAspect="1"/>
          </p:cNvPicPr>
          <p:nvPr/>
        </p:nvPicPr>
        <p:blipFill>
          <a:blip r:embed="rId4"/>
          <a:stretch>
            <a:fillRect/>
          </a:stretch>
        </p:blipFill>
        <p:spPr>
          <a:xfrm>
            <a:off x="4025224" y="3724673"/>
            <a:ext cx="4141551" cy="1696064"/>
          </a:xfrm>
          <a:prstGeom prst="rect">
            <a:avLst/>
          </a:prstGeom>
        </p:spPr>
      </p:pic>
      <p:sp>
        <p:nvSpPr>
          <p:cNvPr id="17" name="Google Shape;270;p8">
            <a:extLst>
              <a:ext uri="{FF2B5EF4-FFF2-40B4-BE49-F238E27FC236}">
                <a16:creationId xmlns:a16="http://schemas.microsoft.com/office/drawing/2014/main" id="{FBCB2C5E-89C4-CB1A-F138-449D27109367}"/>
              </a:ext>
            </a:extLst>
          </p:cNvPr>
          <p:cNvSpPr/>
          <p:nvPr/>
        </p:nvSpPr>
        <p:spPr>
          <a:xfrm>
            <a:off x="9496683" y="1231043"/>
            <a:ext cx="1798546" cy="446297"/>
          </a:xfrm>
          <a:prstGeom prst="rect">
            <a:avLst/>
          </a:prstGeom>
          <a:solidFill>
            <a:srgbClr val="00B0F0"/>
          </a:soli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dk1"/>
                </a:solidFill>
                <a:latin typeface="Calibri"/>
                <a:cs typeface="Calibri"/>
                <a:sym typeface="Calibri"/>
              </a:rPr>
              <a:t>Codifíquelo </a:t>
            </a:r>
            <a:endParaRPr b="1" dirty="0">
              <a:solidFill>
                <a:schemeClr val="dk1"/>
              </a:solidFill>
              <a:latin typeface="Calibri"/>
              <a:cs typeface="Calibri"/>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9"/>
          <p:cNvSpPr txBox="1">
            <a:spLocks noGrp="1"/>
          </p:cNvSpPr>
          <p:nvPr>
            <p:ph type="title"/>
          </p:nvPr>
        </p:nvSpPr>
        <p:spPr>
          <a:xfrm>
            <a:off x="2138900" y="412833"/>
            <a:ext cx="9373925" cy="84347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595959"/>
              </a:buClr>
              <a:buSzPts val="3600"/>
              <a:buFont typeface="Arial"/>
              <a:buNone/>
            </a:pPr>
            <a:r>
              <a:rPr lang="es-CO" dirty="0"/>
              <a:t>Función </a:t>
            </a:r>
            <a:r>
              <a:rPr lang="es-CO" dirty="0" err="1"/>
              <a:t>range</a:t>
            </a:r>
            <a:endParaRPr dirty="0"/>
          </a:p>
        </p:txBody>
      </p:sp>
      <p:pic>
        <p:nvPicPr>
          <p:cNvPr id="9" name="Imagen 8">
            <a:extLst>
              <a:ext uri="{FF2B5EF4-FFF2-40B4-BE49-F238E27FC236}">
                <a16:creationId xmlns:a16="http://schemas.microsoft.com/office/drawing/2014/main" id="{D1EAF636-1058-7E92-8B35-330376FA39AC}"/>
              </a:ext>
            </a:extLst>
          </p:cNvPr>
          <p:cNvPicPr>
            <a:picLocks noChangeAspect="1"/>
          </p:cNvPicPr>
          <p:nvPr/>
        </p:nvPicPr>
        <p:blipFill>
          <a:blip r:embed="rId3"/>
          <a:stretch>
            <a:fillRect/>
          </a:stretch>
        </p:blipFill>
        <p:spPr>
          <a:xfrm>
            <a:off x="395660" y="2462858"/>
            <a:ext cx="3979696" cy="1576621"/>
          </a:xfrm>
          <a:prstGeom prst="rect">
            <a:avLst/>
          </a:prstGeom>
        </p:spPr>
      </p:pic>
      <p:pic>
        <p:nvPicPr>
          <p:cNvPr id="11" name="Imagen 10">
            <a:extLst>
              <a:ext uri="{FF2B5EF4-FFF2-40B4-BE49-F238E27FC236}">
                <a16:creationId xmlns:a16="http://schemas.microsoft.com/office/drawing/2014/main" id="{F18BD5E2-7466-AD56-15A8-39FBCA0522EA}"/>
              </a:ext>
            </a:extLst>
          </p:cNvPr>
          <p:cNvPicPr>
            <a:picLocks noChangeAspect="1"/>
          </p:cNvPicPr>
          <p:nvPr/>
        </p:nvPicPr>
        <p:blipFill>
          <a:blip r:embed="rId4"/>
          <a:stretch>
            <a:fillRect/>
          </a:stretch>
        </p:blipFill>
        <p:spPr>
          <a:xfrm>
            <a:off x="4375356" y="1730889"/>
            <a:ext cx="1177553" cy="3232494"/>
          </a:xfrm>
          <a:prstGeom prst="rect">
            <a:avLst/>
          </a:prstGeom>
        </p:spPr>
      </p:pic>
      <p:pic>
        <p:nvPicPr>
          <p:cNvPr id="13" name="Imagen 12">
            <a:extLst>
              <a:ext uri="{FF2B5EF4-FFF2-40B4-BE49-F238E27FC236}">
                <a16:creationId xmlns:a16="http://schemas.microsoft.com/office/drawing/2014/main" id="{A0834DE2-A3E7-B3E0-C2BF-7962C01B1401}"/>
              </a:ext>
            </a:extLst>
          </p:cNvPr>
          <p:cNvPicPr>
            <a:picLocks noChangeAspect="1"/>
          </p:cNvPicPr>
          <p:nvPr/>
        </p:nvPicPr>
        <p:blipFill>
          <a:blip r:embed="rId5"/>
          <a:stretch>
            <a:fillRect/>
          </a:stretch>
        </p:blipFill>
        <p:spPr>
          <a:xfrm>
            <a:off x="5649064" y="2635904"/>
            <a:ext cx="5193548" cy="1230527"/>
          </a:xfrm>
          <a:prstGeom prst="rect">
            <a:avLst/>
          </a:prstGeom>
        </p:spPr>
      </p:pic>
      <p:pic>
        <p:nvPicPr>
          <p:cNvPr id="15" name="Imagen 14">
            <a:extLst>
              <a:ext uri="{FF2B5EF4-FFF2-40B4-BE49-F238E27FC236}">
                <a16:creationId xmlns:a16="http://schemas.microsoft.com/office/drawing/2014/main" id="{70D470B4-6BA2-EC2E-D883-96B2B61FF6EB}"/>
              </a:ext>
            </a:extLst>
          </p:cNvPr>
          <p:cNvPicPr>
            <a:picLocks noChangeAspect="1"/>
          </p:cNvPicPr>
          <p:nvPr/>
        </p:nvPicPr>
        <p:blipFill>
          <a:blip r:embed="rId6"/>
          <a:stretch>
            <a:fillRect/>
          </a:stretch>
        </p:blipFill>
        <p:spPr>
          <a:xfrm>
            <a:off x="11128997" y="2025870"/>
            <a:ext cx="667343" cy="2806260"/>
          </a:xfrm>
          <a:prstGeom prst="rect">
            <a:avLst/>
          </a:prstGeom>
        </p:spPr>
      </p:pic>
      <p:sp>
        <p:nvSpPr>
          <p:cNvPr id="16" name="Google Shape;270;p8">
            <a:extLst>
              <a:ext uri="{FF2B5EF4-FFF2-40B4-BE49-F238E27FC236}">
                <a16:creationId xmlns:a16="http://schemas.microsoft.com/office/drawing/2014/main" id="{872FA9F1-10C9-4648-56F6-9459D5AEC75E}"/>
              </a:ext>
            </a:extLst>
          </p:cNvPr>
          <p:cNvSpPr/>
          <p:nvPr/>
        </p:nvSpPr>
        <p:spPr>
          <a:xfrm>
            <a:off x="2624888" y="2025870"/>
            <a:ext cx="1798546" cy="446297"/>
          </a:xfrm>
          <a:prstGeom prst="rect">
            <a:avLst/>
          </a:prstGeom>
          <a:solidFill>
            <a:srgbClr val="00B0F0"/>
          </a:soli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dk1"/>
                </a:solidFill>
                <a:latin typeface="Calibri"/>
                <a:cs typeface="Calibri"/>
                <a:sym typeface="Calibri"/>
              </a:rPr>
              <a:t>Codifíquelo </a:t>
            </a:r>
            <a:endParaRPr b="1" dirty="0">
              <a:solidFill>
                <a:schemeClr val="dk1"/>
              </a:solidFill>
              <a:latin typeface="Calibri"/>
              <a:cs typeface="Calibri"/>
              <a:sym typeface="Arial"/>
            </a:endParaRPr>
          </a:p>
        </p:txBody>
      </p:sp>
      <p:sp>
        <p:nvSpPr>
          <p:cNvPr id="17" name="Google Shape;270;p8">
            <a:extLst>
              <a:ext uri="{FF2B5EF4-FFF2-40B4-BE49-F238E27FC236}">
                <a16:creationId xmlns:a16="http://schemas.microsoft.com/office/drawing/2014/main" id="{F2D5A271-6B7A-C3EB-0700-65C3C72C918B}"/>
              </a:ext>
            </a:extLst>
          </p:cNvPr>
          <p:cNvSpPr/>
          <p:nvPr/>
        </p:nvSpPr>
        <p:spPr>
          <a:xfrm>
            <a:off x="9052171" y="2181869"/>
            <a:ext cx="1798546" cy="446297"/>
          </a:xfrm>
          <a:prstGeom prst="rect">
            <a:avLst/>
          </a:prstGeom>
          <a:solidFill>
            <a:srgbClr val="00B0F0"/>
          </a:soli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dk1"/>
                </a:solidFill>
                <a:latin typeface="Calibri"/>
                <a:cs typeface="Calibri"/>
                <a:sym typeface="Calibri"/>
              </a:rPr>
              <a:t>Codifíquelo </a:t>
            </a:r>
            <a:endParaRPr b="1" dirty="0">
              <a:solidFill>
                <a:schemeClr val="dk1"/>
              </a:solidFill>
              <a:latin typeface="Calibri"/>
              <a:cs typeface="Calibri"/>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0"/>
          <p:cNvSpPr txBox="1">
            <a:spLocks noGrp="1"/>
          </p:cNvSpPr>
          <p:nvPr>
            <p:ph type="title"/>
          </p:nvPr>
        </p:nvSpPr>
        <p:spPr>
          <a:xfrm>
            <a:off x="2138900" y="412833"/>
            <a:ext cx="9373925" cy="84347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595959"/>
              </a:buClr>
              <a:buSzPts val="3600"/>
              <a:buFont typeface="Arial"/>
              <a:buNone/>
            </a:pPr>
            <a:r>
              <a:rPr lang="es-MX" dirty="0"/>
              <a:t>Función </a:t>
            </a:r>
            <a:r>
              <a:rPr lang="es-MX" dirty="0" err="1"/>
              <a:t>range</a:t>
            </a:r>
            <a:r>
              <a:rPr lang="es-MX" dirty="0"/>
              <a:t> con múltiples argumentos</a:t>
            </a:r>
            <a:endParaRPr dirty="0"/>
          </a:p>
        </p:txBody>
      </p:sp>
      <p:pic>
        <p:nvPicPr>
          <p:cNvPr id="7" name="Imagen 6">
            <a:extLst>
              <a:ext uri="{FF2B5EF4-FFF2-40B4-BE49-F238E27FC236}">
                <a16:creationId xmlns:a16="http://schemas.microsoft.com/office/drawing/2014/main" id="{678AC9EF-C5A0-D18B-1BD4-8603CA441C80}"/>
              </a:ext>
            </a:extLst>
          </p:cNvPr>
          <p:cNvPicPr>
            <a:picLocks noChangeAspect="1"/>
          </p:cNvPicPr>
          <p:nvPr/>
        </p:nvPicPr>
        <p:blipFill>
          <a:blip r:embed="rId3"/>
          <a:stretch>
            <a:fillRect/>
          </a:stretch>
        </p:blipFill>
        <p:spPr>
          <a:xfrm>
            <a:off x="842030" y="2794869"/>
            <a:ext cx="6635388" cy="1268261"/>
          </a:xfrm>
          <a:prstGeom prst="rect">
            <a:avLst/>
          </a:prstGeom>
        </p:spPr>
      </p:pic>
      <p:pic>
        <p:nvPicPr>
          <p:cNvPr id="9" name="Imagen 8">
            <a:extLst>
              <a:ext uri="{FF2B5EF4-FFF2-40B4-BE49-F238E27FC236}">
                <a16:creationId xmlns:a16="http://schemas.microsoft.com/office/drawing/2014/main" id="{9CCB8D7B-C454-B3EF-80BB-B9952F939DB5}"/>
              </a:ext>
            </a:extLst>
          </p:cNvPr>
          <p:cNvPicPr>
            <a:picLocks noChangeAspect="1"/>
          </p:cNvPicPr>
          <p:nvPr/>
        </p:nvPicPr>
        <p:blipFill>
          <a:blip r:embed="rId4"/>
          <a:stretch>
            <a:fillRect/>
          </a:stretch>
        </p:blipFill>
        <p:spPr>
          <a:xfrm>
            <a:off x="9056602" y="2032300"/>
            <a:ext cx="1316430" cy="2793399"/>
          </a:xfrm>
          <a:prstGeom prst="rect">
            <a:avLst/>
          </a:prstGeom>
        </p:spPr>
      </p:pic>
      <p:sp>
        <p:nvSpPr>
          <p:cNvPr id="10" name="Google Shape;270;p8">
            <a:extLst>
              <a:ext uri="{FF2B5EF4-FFF2-40B4-BE49-F238E27FC236}">
                <a16:creationId xmlns:a16="http://schemas.microsoft.com/office/drawing/2014/main" id="{9185BBD0-EEF6-D03A-F88F-0854E5461041}"/>
              </a:ext>
            </a:extLst>
          </p:cNvPr>
          <p:cNvSpPr/>
          <p:nvPr/>
        </p:nvSpPr>
        <p:spPr>
          <a:xfrm>
            <a:off x="5842592" y="2434931"/>
            <a:ext cx="1798546" cy="446297"/>
          </a:xfrm>
          <a:prstGeom prst="rect">
            <a:avLst/>
          </a:prstGeom>
          <a:solidFill>
            <a:srgbClr val="00B0F0"/>
          </a:soli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dk1"/>
                </a:solidFill>
                <a:latin typeface="Calibri"/>
                <a:cs typeface="Calibri"/>
                <a:sym typeface="Calibri"/>
              </a:rPr>
              <a:t>Codifíquelo </a:t>
            </a:r>
            <a:endParaRPr b="1" dirty="0">
              <a:solidFill>
                <a:schemeClr val="dk1"/>
              </a:solidFill>
              <a:latin typeface="Calibri"/>
              <a:cs typeface="Calibri"/>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1"/>
          <p:cNvSpPr txBox="1">
            <a:spLocks noGrp="1"/>
          </p:cNvSpPr>
          <p:nvPr>
            <p:ph type="title"/>
          </p:nvPr>
        </p:nvSpPr>
        <p:spPr>
          <a:xfrm>
            <a:off x="2138900" y="412833"/>
            <a:ext cx="9373925" cy="84347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595959"/>
              </a:buClr>
              <a:buSzPts val="3600"/>
              <a:buFont typeface="Arial"/>
              <a:buNone/>
            </a:pPr>
            <a:r>
              <a:rPr lang="es-CO" dirty="0"/>
              <a:t>Ejercicios prácticos</a:t>
            </a:r>
            <a:endParaRPr dirty="0"/>
          </a:p>
        </p:txBody>
      </p:sp>
      <p:sp>
        <p:nvSpPr>
          <p:cNvPr id="26" name="CuadroTexto 25">
            <a:extLst>
              <a:ext uri="{FF2B5EF4-FFF2-40B4-BE49-F238E27FC236}">
                <a16:creationId xmlns:a16="http://schemas.microsoft.com/office/drawing/2014/main" id="{996E8CFE-17F2-1CBC-1122-4509E2380E19}"/>
              </a:ext>
            </a:extLst>
          </p:cNvPr>
          <p:cNvSpPr txBox="1"/>
          <p:nvPr/>
        </p:nvSpPr>
        <p:spPr>
          <a:xfrm>
            <a:off x="1474838" y="1695876"/>
            <a:ext cx="9242323" cy="1015663"/>
          </a:xfrm>
          <a:prstGeom prst="rect">
            <a:avLst/>
          </a:prstGeom>
          <a:noFill/>
        </p:spPr>
        <p:txBody>
          <a:bodyPr wrap="square">
            <a:spAutoFit/>
          </a:bodyPr>
          <a:lstStyle/>
          <a:p>
            <a:pPr marL="342900" indent="-342900">
              <a:buFont typeface="Arial" panose="020B0604020202020204" pitchFamily="34" charset="0"/>
              <a:buChar char="•"/>
            </a:pPr>
            <a:r>
              <a:rPr lang="es-MX" sz="2000" dirty="0">
                <a:latin typeface="Arial Narrow" panose="020B0606020202030204" pitchFamily="34" charset="0"/>
              </a:rPr>
              <a:t>Un ciclo </a:t>
            </a:r>
            <a:r>
              <a:rPr lang="es-MX" sz="2000" dirty="0" err="1">
                <a:latin typeface="Arial Narrow" panose="020B0606020202030204" pitchFamily="34" charset="0"/>
              </a:rPr>
              <a:t>for</a:t>
            </a:r>
            <a:r>
              <a:rPr lang="es-MX" sz="2000" dirty="0">
                <a:latin typeface="Arial Narrow" panose="020B0606020202030204" pitchFamily="34" charset="0"/>
              </a:rPr>
              <a:t> que imprima los números de uno en uno, desde el 1 hasta el 80. </a:t>
            </a:r>
          </a:p>
          <a:p>
            <a:pPr marL="342900" indent="-342900">
              <a:buFont typeface="Arial" panose="020B0604020202020204" pitchFamily="34" charset="0"/>
              <a:buChar char="•"/>
            </a:pPr>
            <a:r>
              <a:rPr lang="es-MX" sz="2000" dirty="0">
                <a:latin typeface="Arial Narrow" panose="020B0606020202030204" pitchFamily="34" charset="0"/>
              </a:rPr>
              <a:t>Un ciclo </a:t>
            </a:r>
            <a:r>
              <a:rPr lang="es-MX" sz="2000" dirty="0" err="1">
                <a:latin typeface="Arial Narrow" panose="020B0606020202030204" pitchFamily="34" charset="0"/>
              </a:rPr>
              <a:t>for</a:t>
            </a:r>
            <a:r>
              <a:rPr lang="es-MX" sz="2000" dirty="0">
                <a:latin typeface="Arial Narrow" panose="020B0606020202030204" pitchFamily="34" charset="0"/>
              </a:rPr>
              <a:t> que imprima los números del 1000 al 0 (decrementando de a 100).</a:t>
            </a:r>
          </a:p>
          <a:p>
            <a:pPr marL="342900" indent="-342900">
              <a:buFont typeface="Arial" panose="020B0604020202020204" pitchFamily="34" charset="0"/>
              <a:buChar char="•"/>
            </a:pPr>
            <a:r>
              <a:rPr lang="es-MX" sz="2000" dirty="0">
                <a:latin typeface="Arial Narrow" panose="020B0606020202030204" pitchFamily="34" charset="0"/>
              </a:rPr>
              <a:t>Un ciclo </a:t>
            </a:r>
            <a:r>
              <a:rPr lang="es-MX" sz="2000" dirty="0" err="1">
                <a:latin typeface="Arial Narrow" panose="020B0606020202030204" pitchFamily="34" charset="0"/>
              </a:rPr>
              <a:t>for</a:t>
            </a:r>
            <a:r>
              <a:rPr lang="es-MX" sz="2000" dirty="0">
                <a:latin typeface="Arial Narrow" panose="020B0606020202030204" pitchFamily="34" charset="0"/>
              </a:rPr>
              <a:t> que imprima los números pares del 2 al 66.</a:t>
            </a:r>
            <a:endParaRPr lang="es-CO" sz="2000" dirty="0">
              <a:latin typeface="Arial Narrow" panose="020B0606020202030204" pitchFamily="34" charset="0"/>
            </a:endParaRPr>
          </a:p>
        </p:txBody>
      </p:sp>
      <p:sp>
        <p:nvSpPr>
          <p:cNvPr id="28" name="CuadroTexto 27">
            <a:extLst>
              <a:ext uri="{FF2B5EF4-FFF2-40B4-BE49-F238E27FC236}">
                <a16:creationId xmlns:a16="http://schemas.microsoft.com/office/drawing/2014/main" id="{D5EAA2E4-53B1-2B39-0700-9EC02A0CF23F}"/>
              </a:ext>
            </a:extLst>
          </p:cNvPr>
          <p:cNvSpPr txBox="1"/>
          <p:nvPr/>
        </p:nvSpPr>
        <p:spPr>
          <a:xfrm>
            <a:off x="791495" y="2992300"/>
            <a:ext cx="10609007" cy="2308324"/>
          </a:xfrm>
          <a:prstGeom prst="rect">
            <a:avLst/>
          </a:prstGeom>
          <a:noFill/>
        </p:spPr>
        <p:txBody>
          <a:bodyPr wrap="square">
            <a:spAutoFit/>
          </a:bodyPr>
          <a:lstStyle/>
          <a:p>
            <a:r>
              <a:rPr lang="es-MX" sz="1800" dirty="0"/>
              <a:t>Una mujer está buscando un nombre para su hijo. Una amiga le envía una lista de opciones con los siguientes nombres: "Luis", "David", "</a:t>
            </a:r>
            <a:r>
              <a:rPr lang="es-MX" sz="1800" dirty="0" err="1"/>
              <a:t>Leon</a:t>
            </a:r>
            <a:r>
              <a:rPr lang="es-MX" sz="1800" dirty="0"/>
              <a:t>" y "Martin". Sin embargo, la mujer ha tenido malas experiencias con hombres cuyos nombres empiezan por "L". Implemente un programa en el que reciba los cuatro nombres por teclado. Luego, añada los cuatro nombres a una lista, y luego recorra la lista de nombres con un ciclo </a:t>
            </a:r>
            <a:r>
              <a:rPr lang="es-MX" sz="1800" dirty="0" err="1"/>
              <a:t>for</a:t>
            </a:r>
            <a:r>
              <a:rPr lang="es-MX" sz="1800" dirty="0"/>
              <a:t>. Dentro del cuerpo de ciclo, usted deberá verificar si el nombre sobre el que se está iterando inicia por la letra "L". En caso afirmativo, debe imprimir un mensaje diciendo "Nombre descartado", y en caso contrario, un mensaje diciendo "Nombre posible". Pista: recuerde cómo extraer un carácter de un texto</a:t>
            </a:r>
            <a:endParaRPr lang="es-CO" sz="1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2"/>
          <p:cNvSpPr txBox="1">
            <a:spLocks noGrp="1"/>
          </p:cNvSpPr>
          <p:nvPr>
            <p:ph type="title"/>
          </p:nvPr>
        </p:nvSpPr>
        <p:spPr>
          <a:xfrm>
            <a:off x="2138900" y="412833"/>
            <a:ext cx="9373925" cy="84347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595959"/>
              </a:buClr>
              <a:buSzPts val="3600"/>
              <a:buFont typeface="Arial"/>
              <a:buNone/>
            </a:pPr>
            <a:r>
              <a:rPr lang="es-CO" dirty="0"/>
              <a:t>Diccionarios</a:t>
            </a:r>
            <a:endParaRPr dirty="0"/>
          </a:p>
        </p:txBody>
      </p:sp>
      <p:pic>
        <p:nvPicPr>
          <p:cNvPr id="2" name="Imagen 1">
            <a:extLst>
              <a:ext uri="{FF2B5EF4-FFF2-40B4-BE49-F238E27FC236}">
                <a16:creationId xmlns:a16="http://schemas.microsoft.com/office/drawing/2014/main" id="{C04A8DBF-7B25-474B-9CC6-7AC4E0E48A0A}"/>
              </a:ext>
            </a:extLst>
          </p:cNvPr>
          <p:cNvPicPr>
            <a:picLocks noChangeAspect="1"/>
          </p:cNvPicPr>
          <p:nvPr/>
        </p:nvPicPr>
        <p:blipFill>
          <a:blip r:embed="rId3"/>
          <a:stretch>
            <a:fillRect/>
          </a:stretch>
        </p:blipFill>
        <p:spPr>
          <a:xfrm>
            <a:off x="2250938" y="3310153"/>
            <a:ext cx="7690123" cy="561971"/>
          </a:xfrm>
          <a:prstGeom prst="rect">
            <a:avLst/>
          </a:prstGeom>
        </p:spPr>
        <p:style>
          <a:lnRef idx="2">
            <a:schemeClr val="dk1"/>
          </a:lnRef>
          <a:fillRef idx="1">
            <a:schemeClr val="lt1"/>
          </a:fillRef>
          <a:effectRef idx="0">
            <a:schemeClr val="dk1"/>
          </a:effectRef>
          <a:fontRef idx="minor">
            <a:schemeClr val="dk1"/>
          </a:fontRef>
        </p:style>
      </p:pic>
      <p:sp>
        <p:nvSpPr>
          <p:cNvPr id="4" name="Marcador de texto 2">
            <a:extLst>
              <a:ext uri="{FF2B5EF4-FFF2-40B4-BE49-F238E27FC236}">
                <a16:creationId xmlns:a16="http://schemas.microsoft.com/office/drawing/2014/main" id="{606C598D-2DDF-F688-BF87-3AB0AC50C6AA}"/>
              </a:ext>
            </a:extLst>
          </p:cNvPr>
          <p:cNvSpPr>
            <a:spLocks noGrp="1"/>
          </p:cNvSpPr>
          <p:nvPr>
            <p:ph type="body" idx="1"/>
          </p:nvPr>
        </p:nvSpPr>
        <p:spPr>
          <a:xfrm>
            <a:off x="1262992" y="1224586"/>
            <a:ext cx="9666016" cy="5166995"/>
          </a:xfrm>
        </p:spPr>
        <p:txBody>
          <a:bodyPr>
            <a:normAutofit/>
          </a:bodyPr>
          <a:lstStyle/>
          <a:p>
            <a:pPr algn="just"/>
            <a:r>
              <a:rPr lang="es-CO" sz="2200" dirty="0"/>
              <a:t>En la presentación pasada trabajamos con listas, y descubrimos que son muy útiles para agrupar información.</a:t>
            </a:r>
          </a:p>
          <a:p>
            <a:pPr algn="just"/>
            <a:endParaRPr lang="es-CO" sz="800" dirty="0"/>
          </a:p>
          <a:p>
            <a:pPr algn="just"/>
            <a:r>
              <a:rPr lang="es-CO" sz="2200" dirty="0"/>
              <a:t>Sin embargo, vimos casos (como el siguiente), donde esa agrupación de información no era muy clara. Era difícil recordar qué estábamos almacenando en cada posición.</a:t>
            </a:r>
          </a:p>
          <a:p>
            <a:pPr algn="just"/>
            <a:endParaRPr lang="es-CO" sz="2000" dirty="0"/>
          </a:p>
          <a:p>
            <a:pPr algn="just"/>
            <a:endParaRPr lang="es-CO" sz="2000" dirty="0"/>
          </a:p>
          <a:p>
            <a:pPr algn="just"/>
            <a:endParaRPr lang="es-CO" sz="2000" dirty="0"/>
          </a:p>
          <a:p>
            <a:pPr algn="just"/>
            <a:endParaRPr lang="es-CO" sz="2000" dirty="0"/>
          </a:p>
          <a:p>
            <a:pPr algn="just"/>
            <a:endParaRPr lang="es-CO" sz="2000" dirty="0"/>
          </a:p>
          <a:p>
            <a:pPr algn="just"/>
            <a:endParaRPr lang="es-CO" sz="2000" dirty="0"/>
          </a:p>
          <a:p>
            <a:pPr algn="just"/>
            <a:endParaRPr lang="es-CO" sz="800" dirty="0"/>
          </a:p>
          <a:p>
            <a:pPr algn="just"/>
            <a:r>
              <a:rPr lang="es-CO" sz="2200" dirty="0"/>
              <a:t>Veremos que utilizando diccionarios podemos mejorar el entendimiento de nuestro código. Lo cual es fundamental para desarrollar programas de calidad y fáciles de modificar.</a:t>
            </a:r>
          </a:p>
        </p:txBody>
      </p:sp>
      <p:sp>
        <p:nvSpPr>
          <p:cNvPr id="5" name="Rectángulo 4">
            <a:extLst>
              <a:ext uri="{FF2B5EF4-FFF2-40B4-BE49-F238E27FC236}">
                <a16:creationId xmlns:a16="http://schemas.microsoft.com/office/drawing/2014/main" id="{23ED1169-3ACA-13CC-8352-88195553692E}"/>
              </a:ext>
            </a:extLst>
          </p:cNvPr>
          <p:cNvSpPr/>
          <p:nvPr/>
        </p:nvSpPr>
        <p:spPr>
          <a:xfrm>
            <a:off x="1991834" y="4258097"/>
            <a:ext cx="3769241" cy="791815"/>
          </a:xfrm>
          <a:prstGeom prst="rect">
            <a:avLst/>
          </a:prstGeom>
          <a:gradFill>
            <a:gsLst>
              <a:gs pos="0">
                <a:srgbClr val="FAAD15"/>
              </a:gs>
              <a:gs pos="100000">
                <a:srgbClr val="FB9815"/>
              </a:gs>
            </a:gsLst>
            <a:lin ang="5400000" scaled="0"/>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s-CO" b="1" dirty="0">
                <a:solidFill>
                  <a:schemeClr val="tx1"/>
                </a:solidFill>
              </a:rPr>
              <a:t>¿Qué cree usted que significa el 36 en la lista </a:t>
            </a:r>
            <a:r>
              <a:rPr lang="es-CO" b="1" dirty="0" err="1">
                <a:solidFill>
                  <a:schemeClr val="tx1"/>
                </a:solidFill>
              </a:rPr>
              <a:t>misDatos</a:t>
            </a:r>
            <a:r>
              <a:rPr lang="es-CO" b="1" dirty="0">
                <a:solidFill>
                  <a:schemeClr val="tx1"/>
                </a:solidFill>
              </a:rPr>
              <a:t>?</a:t>
            </a:r>
            <a:endParaRPr lang="es-CO" b="1" i="1" dirty="0">
              <a:solidFill>
                <a:schemeClr val="tx1"/>
              </a:solidFill>
            </a:endParaRPr>
          </a:p>
        </p:txBody>
      </p:sp>
      <p:cxnSp>
        <p:nvCxnSpPr>
          <p:cNvPr id="6" name="Conector recto de flecha 5">
            <a:extLst>
              <a:ext uri="{FF2B5EF4-FFF2-40B4-BE49-F238E27FC236}">
                <a16:creationId xmlns:a16="http://schemas.microsoft.com/office/drawing/2014/main" id="{4A243143-1BAA-ABC8-2B46-7DB643E55578}"/>
              </a:ext>
            </a:extLst>
          </p:cNvPr>
          <p:cNvCxnSpPr>
            <a:cxnSpLocks/>
            <a:stCxn id="5" idx="0"/>
          </p:cNvCxnSpPr>
          <p:nvPr/>
        </p:nvCxnSpPr>
        <p:spPr>
          <a:xfrm flipV="1">
            <a:off x="3876455" y="3821921"/>
            <a:ext cx="1671014" cy="436176"/>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sp>
        <p:nvSpPr>
          <p:cNvPr id="8" name="Google Shape;536;p26">
            <a:extLst>
              <a:ext uri="{FF2B5EF4-FFF2-40B4-BE49-F238E27FC236}">
                <a16:creationId xmlns:a16="http://schemas.microsoft.com/office/drawing/2014/main" id="{F8C266AA-CB3B-4CB5-2B51-DCF9DADDE1C1}"/>
              </a:ext>
            </a:extLst>
          </p:cNvPr>
          <p:cNvSpPr/>
          <p:nvPr/>
        </p:nvSpPr>
        <p:spPr>
          <a:xfrm>
            <a:off x="5853093" y="4258097"/>
            <a:ext cx="4580032" cy="791815"/>
          </a:xfrm>
          <a:prstGeom prst="rect">
            <a:avLst/>
          </a:prstGeom>
          <a:gradFill>
            <a:gsLst>
              <a:gs pos="0">
                <a:srgbClr val="D95D91"/>
              </a:gs>
              <a:gs pos="100000">
                <a:srgbClr val="C33776"/>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s-CO" sz="1600" b="1" i="0" u="none" strike="noStrike" cap="none" dirty="0">
                <a:solidFill>
                  <a:schemeClr val="bg1"/>
                </a:solidFill>
                <a:latin typeface="Calibri"/>
                <a:ea typeface="Calibri"/>
                <a:cs typeface="Calibri"/>
                <a:sym typeface="Calibri"/>
              </a:rPr>
              <a:t>R=// probablemente, muchos dirían que la “edad”, pero en realidad era la “temperatura” de Ana</a:t>
            </a:r>
            <a:endParaRPr dirty="0">
              <a:solidFill>
                <a:schemeClr val="bg1"/>
              </a:solidFill>
            </a:endParaRPr>
          </a:p>
        </p:txBody>
      </p:sp>
    </p:spTree>
    <p:extLst>
      <p:ext uri="{BB962C8B-B14F-4D97-AF65-F5344CB8AC3E}">
        <p14:creationId xmlns:p14="http://schemas.microsoft.com/office/powerpoint/2010/main" val="1158881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2"/>
          <p:cNvSpPr txBox="1">
            <a:spLocks noGrp="1"/>
          </p:cNvSpPr>
          <p:nvPr>
            <p:ph type="title"/>
          </p:nvPr>
        </p:nvSpPr>
        <p:spPr>
          <a:xfrm>
            <a:off x="2138900" y="412833"/>
            <a:ext cx="9373925" cy="84347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595959"/>
              </a:buClr>
              <a:buSzPts val="3600"/>
              <a:buFont typeface="Arial"/>
              <a:buNone/>
            </a:pPr>
            <a:r>
              <a:rPr lang="es-CO" dirty="0"/>
              <a:t>Diccionarios</a:t>
            </a:r>
            <a:endParaRPr dirty="0"/>
          </a:p>
        </p:txBody>
      </p:sp>
      <p:sp>
        <p:nvSpPr>
          <p:cNvPr id="9" name="Marcador de texto 2">
            <a:extLst>
              <a:ext uri="{FF2B5EF4-FFF2-40B4-BE49-F238E27FC236}">
                <a16:creationId xmlns:a16="http://schemas.microsoft.com/office/drawing/2014/main" id="{370A77A5-8AAD-7049-2192-B9B6E90F8259}"/>
              </a:ext>
            </a:extLst>
          </p:cNvPr>
          <p:cNvSpPr>
            <a:spLocks noGrp="1"/>
          </p:cNvSpPr>
          <p:nvPr>
            <p:ph type="body" idx="1"/>
          </p:nvPr>
        </p:nvSpPr>
        <p:spPr>
          <a:xfrm>
            <a:off x="2076995" y="1152180"/>
            <a:ext cx="5849764" cy="4842527"/>
          </a:xfrm>
        </p:spPr>
        <p:txBody>
          <a:bodyPr>
            <a:noAutofit/>
          </a:bodyPr>
          <a:lstStyle/>
          <a:p>
            <a:pPr algn="just"/>
            <a:r>
              <a:rPr lang="es-CO" sz="2000" dirty="0"/>
              <a:t>Tal como una lista, un </a:t>
            </a:r>
            <a:r>
              <a:rPr lang="es-CO" sz="2000" b="1" dirty="0"/>
              <a:t>diccionario</a:t>
            </a:r>
            <a:r>
              <a:rPr lang="es-CO" sz="2000" dirty="0"/>
              <a:t> es un tipo de dato que nos </a:t>
            </a:r>
            <a:r>
              <a:rPr lang="es-CO" sz="2000" b="1" dirty="0"/>
              <a:t>permite agrupar muchos valores</a:t>
            </a:r>
            <a:r>
              <a:rPr lang="es-CO" sz="2000" dirty="0"/>
              <a:t>.</a:t>
            </a:r>
          </a:p>
          <a:p>
            <a:pPr algn="just"/>
            <a:endParaRPr lang="es-CO" sz="800" dirty="0"/>
          </a:p>
          <a:p>
            <a:pPr algn="just"/>
            <a:r>
              <a:rPr lang="es-CO" sz="2000" dirty="0"/>
              <a:t>A diferencia de las listas, </a:t>
            </a:r>
            <a:r>
              <a:rPr lang="es-CO" sz="2000" b="1" dirty="0"/>
              <a:t>los índices </a:t>
            </a:r>
            <a:r>
              <a:rPr lang="es-CO" sz="2000" dirty="0"/>
              <a:t>o posiciones de los diccionarios </a:t>
            </a:r>
            <a:r>
              <a:rPr lang="es-CO" sz="2000" b="1" dirty="0"/>
              <a:t>pueden definirse con diferentes tipos de datos </a:t>
            </a:r>
            <a:r>
              <a:rPr lang="es-CO" sz="2000" dirty="0"/>
              <a:t>y no sólo con enteros. </a:t>
            </a:r>
          </a:p>
          <a:p>
            <a:pPr algn="just"/>
            <a:endParaRPr lang="es-CO" sz="800" dirty="0"/>
          </a:p>
          <a:p>
            <a:pPr algn="just"/>
            <a:r>
              <a:rPr lang="es-CO" sz="2000" dirty="0"/>
              <a:t>Entender como funcionan los diccionarios nos permitirá </a:t>
            </a:r>
            <a:r>
              <a:rPr lang="es-CO" sz="2000" b="1" dirty="0"/>
              <a:t>definir código mucho más parecido a las cosas con las que interactuamos en el mundo real</a:t>
            </a:r>
            <a:r>
              <a:rPr lang="es-CO" sz="2000" dirty="0"/>
              <a:t>.</a:t>
            </a:r>
          </a:p>
          <a:p>
            <a:pPr algn="just"/>
            <a:endParaRPr lang="es-CO" sz="800" dirty="0"/>
          </a:p>
          <a:p>
            <a:pPr algn="just"/>
            <a:r>
              <a:rPr lang="es-CO" sz="2000" dirty="0"/>
              <a:t>Por ejemplo, podremos definir un diccionario que represente una persona y guardar tanta información como deseemos de esa persona. Por ejemplo: su nombre, su edad, su correo, su celular, su lista de colores favoritos.</a:t>
            </a:r>
          </a:p>
        </p:txBody>
      </p:sp>
      <p:pic>
        <p:nvPicPr>
          <p:cNvPr id="10" name="Imagen 9">
            <a:extLst>
              <a:ext uri="{FF2B5EF4-FFF2-40B4-BE49-F238E27FC236}">
                <a16:creationId xmlns:a16="http://schemas.microsoft.com/office/drawing/2014/main" id="{0CF95362-69DB-39BA-BD18-C2586AB6651D}"/>
              </a:ext>
            </a:extLst>
          </p:cNvPr>
          <p:cNvPicPr>
            <a:picLocks noChangeAspect="1"/>
          </p:cNvPicPr>
          <p:nvPr/>
        </p:nvPicPr>
        <p:blipFill>
          <a:blip r:embed="rId3"/>
          <a:stretch>
            <a:fillRect/>
          </a:stretch>
        </p:blipFill>
        <p:spPr>
          <a:xfrm>
            <a:off x="8282628" y="2826548"/>
            <a:ext cx="3460382" cy="1493789"/>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42089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2"/>
          <p:cNvSpPr txBox="1">
            <a:spLocks noGrp="1"/>
          </p:cNvSpPr>
          <p:nvPr>
            <p:ph type="title"/>
          </p:nvPr>
        </p:nvSpPr>
        <p:spPr>
          <a:xfrm>
            <a:off x="2138900" y="412833"/>
            <a:ext cx="9373925" cy="84347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595959"/>
              </a:buClr>
              <a:buSzPts val="3600"/>
              <a:buFont typeface="Arial"/>
              <a:buNone/>
            </a:pPr>
            <a:r>
              <a:rPr lang="es-CO" dirty="0"/>
              <a:t>Diccionarios</a:t>
            </a:r>
            <a:endParaRPr dirty="0"/>
          </a:p>
        </p:txBody>
      </p:sp>
      <p:pic>
        <p:nvPicPr>
          <p:cNvPr id="4" name="Imagen 3">
            <a:extLst>
              <a:ext uri="{FF2B5EF4-FFF2-40B4-BE49-F238E27FC236}">
                <a16:creationId xmlns:a16="http://schemas.microsoft.com/office/drawing/2014/main" id="{D8DC18DB-7920-45AA-2BBC-0FA97989C767}"/>
              </a:ext>
            </a:extLst>
          </p:cNvPr>
          <p:cNvPicPr>
            <a:picLocks noChangeAspect="1"/>
          </p:cNvPicPr>
          <p:nvPr/>
        </p:nvPicPr>
        <p:blipFill>
          <a:blip r:embed="rId3"/>
          <a:stretch>
            <a:fillRect/>
          </a:stretch>
        </p:blipFill>
        <p:spPr>
          <a:xfrm>
            <a:off x="8180459" y="2941105"/>
            <a:ext cx="3460382" cy="1493789"/>
          </a:xfrm>
          <a:prstGeom prst="rect">
            <a:avLst/>
          </a:prstGeom>
        </p:spPr>
        <p:style>
          <a:lnRef idx="2">
            <a:schemeClr val="dk1"/>
          </a:lnRef>
          <a:fillRef idx="1">
            <a:schemeClr val="lt1"/>
          </a:fillRef>
          <a:effectRef idx="0">
            <a:schemeClr val="dk1"/>
          </a:effectRef>
          <a:fontRef idx="minor">
            <a:schemeClr val="dk1"/>
          </a:fontRef>
        </p:style>
      </p:pic>
      <p:sp>
        <p:nvSpPr>
          <p:cNvPr id="5" name="Marcador de texto 2">
            <a:extLst>
              <a:ext uri="{FF2B5EF4-FFF2-40B4-BE49-F238E27FC236}">
                <a16:creationId xmlns:a16="http://schemas.microsoft.com/office/drawing/2014/main" id="{B8E105AA-E9C3-1458-7CA6-C04928482B8B}"/>
              </a:ext>
            </a:extLst>
          </p:cNvPr>
          <p:cNvSpPr>
            <a:spLocks noGrp="1"/>
          </p:cNvSpPr>
          <p:nvPr>
            <p:ph type="body" idx="1"/>
          </p:nvPr>
        </p:nvSpPr>
        <p:spPr>
          <a:xfrm>
            <a:off x="2076994" y="1281485"/>
            <a:ext cx="5690490" cy="4813030"/>
          </a:xfrm>
        </p:spPr>
        <p:txBody>
          <a:bodyPr>
            <a:noAutofit/>
          </a:bodyPr>
          <a:lstStyle/>
          <a:p>
            <a:pPr algn="just"/>
            <a:r>
              <a:rPr lang="es-CO" sz="2100" dirty="0"/>
              <a:t>Los índices o posiciones de los diccionarios pueden definirse con diferentes tipos. </a:t>
            </a:r>
            <a:r>
              <a:rPr lang="es-CO" sz="2100" b="1" dirty="0"/>
              <a:t>Comúnmente esos índices se definen como texto (</a:t>
            </a:r>
            <a:r>
              <a:rPr lang="es-CO" sz="2100" b="1" dirty="0" err="1"/>
              <a:t>str</a:t>
            </a:r>
            <a:r>
              <a:rPr lang="es-CO" sz="2100" b="1" dirty="0"/>
              <a:t>).</a:t>
            </a:r>
          </a:p>
          <a:p>
            <a:pPr algn="just"/>
            <a:endParaRPr lang="es-CO" sz="800" dirty="0"/>
          </a:p>
          <a:p>
            <a:pPr algn="just"/>
            <a:r>
              <a:rPr lang="es-CO" sz="2100" dirty="0"/>
              <a:t>A los </a:t>
            </a:r>
            <a:r>
              <a:rPr lang="es-CO" sz="2100" b="1" dirty="0"/>
              <a:t>índices </a:t>
            </a:r>
            <a:r>
              <a:rPr lang="es-CO" sz="2100" dirty="0"/>
              <a:t>(posiciones) de los diccionarios se les llama</a:t>
            </a:r>
            <a:r>
              <a:rPr lang="es-CO" sz="2100" b="1" dirty="0"/>
              <a:t> </a:t>
            </a:r>
            <a:r>
              <a:rPr lang="es-CO" sz="2100" b="1" dirty="0" err="1"/>
              <a:t>keys</a:t>
            </a:r>
            <a:r>
              <a:rPr lang="es-CO" sz="2100" b="1" dirty="0"/>
              <a:t> </a:t>
            </a:r>
            <a:r>
              <a:rPr lang="es-CO" sz="2100" dirty="0"/>
              <a:t>(claves).</a:t>
            </a:r>
          </a:p>
          <a:p>
            <a:pPr algn="just"/>
            <a:endParaRPr lang="es-CO" sz="800" dirty="0"/>
          </a:p>
          <a:p>
            <a:pPr algn="just"/>
            <a:r>
              <a:rPr lang="es-CO" sz="2100" dirty="0"/>
              <a:t>Cuando se definen </a:t>
            </a:r>
            <a:r>
              <a:rPr lang="es-CO" sz="2100" dirty="0" err="1"/>
              <a:t>keys</a:t>
            </a:r>
            <a:r>
              <a:rPr lang="es-CO" sz="2100" dirty="0"/>
              <a:t> como textos se hace más fácil entender qué estamos almacenando en cada posición del diccionario. Como vemos en el ejemplo de la derecha esas</a:t>
            </a:r>
            <a:r>
              <a:rPr lang="es-CO" sz="2100" b="1" dirty="0"/>
              <a:t> </a:t>
            </a:r>
            <a:r>
              <a:rPr lang="es-CO" sz="2100" b="1" dirty="0" err="1"/>
              <a:t>keys</a:t>
            </a:r>
            <a:r>
              <a:rPr lang="es-CO" sz="2100" b="1" dirty="0"/>
              <a:t> (las señaladas en rojo), son simplemente textos que nos ayudan a recordar lo que estamos almacenando</a:t>
            </a:r>
            <a:r>
              <a:rPr lang="es-CO" sz="2100" dirty="0"/>
              <a:t>. Cada </a:t>
            </a:r>
            <a:r>
              <a:rPr lang="es-CO" sz="2100" dirty="0" err="1"/>
              <a:t>key</a:t>
            </a:r>
            <a:r>
              <a:rPr lang="es-CO" sz="2100" dirty="0"/>
              <a:t> está asociada con el valor que almacena.</a:t>
            </a:r>
          </a:p>
        </p:txBody>
      </p:sp>
      <p:cxnSp>
        <p:nvCxnSpPr>
          <p:cNvPr id="6" name="Conector recto 5">
            <a:extLst>
              <a:ext uri="{FF2B5EF4-FFF2-40B4-BE49-F238E27FC236}">
                <a16:creationId xmlns:a16="http://schemas.microsoft.com/office/drawing/2014/main" id="{AC6926B4-EB3E-261C-C613-B0B6BECD7E5C}"/>
              </a:ext>
            </a:extLst>
          </p:cNvPr>
          <p:cNvCxnSpPr/>
          <p:nvPr/>
        </p:nvCxnSpPr>
        <p:spPr>
          <a:xfrm>
            <a:off x="8789776" y="3451119"/>
            <a:ext cx="796413" cy="0"/>
          </a:xfrm>
          <a:prstGeom prst="line">
            <a:avLst/>
          </a:prstGeom>
          <a:ln w="28575">
            <a:solidFill>
              <a:srgbClr val="FA3660"/>
            </a:solidFill>
          </a:ln>
        </p:spPr>
        <p:style>
          <a:lnRef idx="1">
            <a:schemeClr val="accent1"/>
          </a:lnRef>
          <a:fillRef idx="0">
            <a:schemeClr val="accent1"/>
          </a:fillRef>
          <a:effectRef idx="0">
            <a:schemeClr val="accent1"/>
          </a:effectRef>
          <a:fontRef idx="minor">
            <a:schemeClr val="tx1"/>
          </a:fontRef>
        </p:style>
      </p:cxnSp>
      <p:cxnSp>
        <p:nvCxnSpPr>
          <p:cNvPr id="7" name="Conector recto 6">
            <a:extLst>
              <a:ext uri="{FF2B5EF4-FFF2-40B4-BE49-F238E27FC236}">
                <a16:creationId xmlns:a16="http://schemas.microsoft.com/office/drawing/2014/main" id="{89FD1B68-8AE6-25C2-B791-1B542FFE56E1}"/>
              </a:ext>
            </a:extLst>
          </p:cNvPr>
          <p:cNvCxnSpPr>
            <a:cxnSpLocks/>
          </p:cNvCxnSpPr>
          <p:nvPr/>
        </p:nvCxnSpPr>
        <p:spPr>
          <a:xfrm>
            <a:off x="8789776" y="3701842"/>
            <a:ext cx="1278194" cy="0"/>
          </a:xfrm>
          <a:prstGeom prst="line">
            <a:avLst/>
          </a:prstGeom>
          <a:ln w="28575">
            <a:solidFill>
              <a:srgbClr val="FA3660"/>
            </a:solidFill>
          </a:ln>
        </p:spPr>
        <p:style>
          <a:lnRef idx="1">
            <a:schemeClr val="accent1"/>
          </a:lnRef>
          <a:fillRef idx="0">
            <a:schemeClr val="accent1"/>
          </a:fillRef>
          <a:effectRef idx="0">
            <a:schemeClr val="accent1"/>
          </a:effectRef>
          <a:fontRef idx="minor">
            <a:schemeClr val="tx1"/>
          </a:fontRef>
        </p:style>
      </p:cxnSp>
      <p:cxnSp>
        <p:nvCxnSpPr>
          <p:cNvPr id="8" name="Conector recto 7">
            <a:extLst>
              <a:ext uri="{FF2B5EF4-FFF2-40B4-BE49-F238E27FC236}">
                <a16:creationId xmlns:a16="http://schemas.microsoft.com/office/drawing/2014/main" id="{6D9125E9-9979-13F9-1C34-13BD9B34F749}"/>
              </a:ext>
            </a:extLst>
          </p:cNvPr>
          <p:cNvCxnSpPr>
            <a:cxnSpLocks/>
          </p:cNvCxnSpPr>
          <p:nvPr/>
        </p:nvCxnSpPr>
        <p:spPr>
          <a:xfrm>
            <a:off x="8794692" y="3923068"/>
            <a:ext cx="722671" cy="0"/>
          </a:xfrm>
          <a:prstGeom prst="line">
            <a:avLst/>
          </a:prstGeom>
          <a:ln w="28575">
            <a:solidFill>
              <a:srgbClr val="FA3660"/>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24BAE77B-D122-3962-636B-345563659C9D}"/>
              </a:ext>
            </a:extLst>
          </p:cNvPr>
          <p:cNvCxnSpPr>
            <a:cxnSpLocks/>
          </p:cNvCxnSpPr>
          <p:nvPr/>
        </p:nvCxnSpPr>
        <p:spPr>
          <a:xfrm>
            <a:off x="8779681" y="4193455"/>
            <a:ext cx="953729" cy="0"/>
          </a:xfrm>
          <a:prstGeom prst="line">
            <a:avLst/>
          </a:prstGeom>
          <a:ln w="28575">
            <a:solidFill>
              <a:srgbClr val="FA36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0615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2"/>
          <p:cNvSpPr txBox="1">
            <a:spLocks noGrp="1"/>
          </p:cNvSpPr>
          <p:nvPr>
            <p:ph type="title"/>
          </p:nvPr>
        </p:nvSpPr>
        <p:spPr>
          <a:xfrm>
            <a:off x="2138900" y="412833"/>
            <a:ext cx="9373925" cy="84347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595959"/>
              </a:buClr>
              <a:buSzPts val="3600"/>
              <a:buFont typeface="Arial"/>
              <a:buNone/>
            </a:pPr>
            <a:r>
              <a:rPr lang="es-CO" dirty="0"/>
              <a:t>Diccionarios</a:t>
            </a:r>
            <a:endParaRPr dirty="0"/>
          </a:p>
        </p:txBody>
      </p:sp>
      <p:sp>
        <p:nvSpPr>
          <p:cNvPr id="9" name="Marcador de texto 2">
            <a:extLst>
              <a:ext uri="{FF2B5EF4-FFF2-40B4-BE49-F238E27FC236}">
                <a16:creationId xmlns:a16="http://schemas.microsoft.com/office/drawing/2014/main" id="{B8DDB742-0030-225C-C252-EA0CD4569288}"/>
              </a:ext>
            </a:extLst>
          </p:cNvPr>
          <p:cNvSpPr>
            <a:spLocks noGrp="1"/>
          </p:cNvSpPr>
          <p:nvPr>
            <p:ph type="body" idx="1"/>
          </p:nvPr>
        </p:nvSpPr>
        <p:spPr>
          <a:xfrm>
            <a:off x="2076994" y="1410789"/>
            <a:ext cx="9666016" cy="4663440"/>
          </a:xfrm>
        </p:spPr>
        <p:txBody>
          <a:bodyPr/>
          <a:lstStyle/>
          <a:p>
            <a:pPr algn="just"/>
            <a:r>
              <a:rPr lang="es-ES" sz="2200" dirty="0"/>
              <a:t>En Python los diccionarios se definen utilizando llaves {}.</a:t>
            </a:r>
          </a:p>
          <a:p>
            <a:pPr algn="just"/>
            <a:r>
              <a:rPr lang="es-ES" sz="2000" dirty="0"/>
              <a:t>Veamos el proceso:</a:t>
            </a:r>
          </a:p>
          <a:p>
            <a:pPr lvl="1" algn="just">
              <a:buClr>
                <a:srgbClr val="009BAF"/>
              </a:buClr>
              <a:buFont typeface="+mj-lt"/>
              <a:buAutoNum type="arabicPeriod"/>
            </a:pPr>
            <a:r>
              <a:rPr lang="es-CO" sz="2000" dirty="0"/>
              <a:t>Se </a:t>
            </a:r>
            <a:r>
              <a:rPr lang="es-CO" sz="2000" b="1" dirty="0"/>
              <a:t>define el nombre de una variable</a:t>
            </a:r>
            <a:r>
              <a:rPr lang="es-CO" sz="2000" dirty="0"/>
              <a:t> </a:t>
            </a:r>
          </a:p>
          <a:p>
            <a:pPr lvl="1" algn="just">
              <a:buClr>
                <a:srgbClr val="009BAF"/>
              </a:buClr>
              <a:buFont typeface="+mj-lt"/>
              <a:buAutoNum type="arabicPeriod"/>
            </a:pPr>
            <a:r>
              <a:rPr lang="es-CO" sz="2000" dirty="0"/>
              <a:t>Se coloca un igual </a:t>
            </a:r>
            <a:r>
              <a:rPr lang="es-CO" sz="2000" b="1" dirty="0"/>
              <a:t>=</a:t>
            </a:r>
          </a:p>
          <a:p>
            <a:pPr lvl="1" algn="just">
              <a:buClr>
                <a:srgbClr val="009BAF"/>
              </a:buClr>
              <a:buFont typeface="+mj-lt"/>
              <a:buAutoNum type="arabicPeriod"/>
            </a:pPr>
            <a:r>
              <a:rPr lang="es-CO" sz="2000" dirty="0"/>
              <a:t>Se abren llaves </a:t>
            </a:r>
            <a:r>
              <a:rPr lang="es-CO" sz="2000" b="1" dirty="0"/>
              <a:t>{ </a:t>
            </a:r>
          </a:p>
          <a:p>
            <a:pPr lvl="1" algn="just">
              <a:buClr>
                <a:srgbClr val="009BAF"/>
              </a:buClr>
              <a:buFont typeface="+mj-lt"/>
              <a:buAutoNum type="arabicPeriod"/>
            </a:pPr>
            <a:r>
              <a:rPr lang="es-CO" sz="2000" dirty="0"/>
              <a:t>Se colocan parejas </a:t>
            </a:r>
            <a:r>
              <a:rPr lang="es-CO" sz="2000" b="1" dirty="0"/>
              <a:t>“</a:t>
            </a:r>
            <a:r>
              <a:rPr lang="es-CO" sz="2000" b="1" dirty="0" err="1"/>
              <a:t>key</a:t>
            </a:r>
            <a:r>
              <a:rPr lang="es-CO" sz="2000" b="1" dirty="0"/>
              <a:t>”:</a:t>
            </a:r>
            <a:r>
              <a:rPr lang="es-CO" sz="2000" b="1" dirty="0" err="1"/>
              <a:t>value</a:t>
            </a:r>
            <a:r>
              <a:rPr lang="es-CO" sz="2000" dirty="0"/>
              <a:t> (“</a:t>
            </a:r>
            <a:r>
              <a:rPr lang="es-CO" sz="2000" dirty="0" err="1"/>
              <a:t>clave”:valor</a:t>
            </a:r>
            <a:r>
              <a:rPr lang="es-CO" sz="2000" dirty="0"/>
              <a:t>) con los datos que queremos almacenar </a:t>
            </a:r>
            <a:r>
              <a:rPr lang="es-CO" sz="2000" b="1" dirty="0"/>
              <a:t>separados por comas</a:t>
            </a:r>
          </a:p>
          <a:p>
            <a:pPr lvl="1" algn="just">
              <a:buClr>
                <a:srgbClr val="009BAF"/>
              </a:buClr>
              <a:buFont typeface="+mj-lt"/>
              <a:buAutoNum type="arabicPeriod"/>
            </a:pPr>
            <a:r>
              <a:rPr lang="es-CO" sz="2000" dirty="0"/>
              <a:t>Y se cierran las llaves </a:t>
            </a:r>
            <a:r>
              <a:rPr lang="es-CO" sz="2000" b="1" dirty="0"/>
              <a:t>}</a:t>
            </a:r>
          </a:p>
          <a:p>
            <a:endParaRPr lang="es-CO" dirty="0"/>
          </a:p>
        </p:txBody>
      </p:sp>
      <p:pic>
        <p:nvPicPr>
          <p:cNvPr id="10" name="Imagen 9" descr="Texto, Aplicación&#10;&#10;Descripción generada automáticamente">
            <a:extLst>
              <a:ext uri="{FF2B5EF4-FFF2-40B4-BE49-F238E27FC236}">
                <a16:creationId xmlns:a16="http://schemas.microsoft.com/office/drawing/2014/main" id="{1A39B0C9-317C-EFDC-85CC-5FBF8E782AA1}"/>
              </a:ext>
            </a:extLst>
          </p:cNvPr>
          <p:cNvPicPr>
            <a:picLocks noChangeAspect="1"/>
          </p:cNvPicPr>
          <p:nvPr/>
        </p:nvPicPr>
        <p:blipFill>
          <a:blip r:embed="rId3"/>
          <a:stretch>
            <a:fillRect/>
          </a:stretch>
        </p:blipFill>
        <p:spPr>
          <a:xfrm>
            <a:off x="4159735" y="3784098"/>
            <a:ext cx="4753282" cy="2925097"/>
          </a:xfrm>
          <a:prstGeom prst="rect">
            <a:avLst/>
          </a:prstGeom>
        </p:spPr>
      </p:pic>
      <p:sp>
        <p:nvSpPr>
          <p:cNvPr id="12" name="Elipse 11">
            <a:extLst>
              <a:ext uri="{FF2B5EF4-FFF2-40B4-BE49-F238E27FC236}">
                <a16:creationId xmlns:a16="http://schemas.microsoft.com/office/drawing/2014/main" id="{3E4809AE-8DD6-E756-6FD8-B457EDC96F4C}"/>
              </a:ext>
            </a:extLst>
          </p:cNvPr>
          <p:cNvSpPr/>
          <p:nvPr/>
        </p:nvSpPr>
        <p:spPr>
          <a:xfrm>
            <a:off x="4909574" y="4620283"/>
            <a:ext cx="288000" cy="288000"/>
          </a:xfrm>
          <a:prstGeom prst="ellipse">
            <a:avLst/>
          </a:prstGeom>
          <a:solidFill>
            <a:schemeClr val="bg1"/>
          </a:solidFill>
          <a:ln>
            <a:solidFill>
              <a:srgbClr val="009B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dirty="0">
                <a:solidFill>
                  <a:srgbClr val="009BAF"/>
                </a:solidFill>
              </a:rPr>
              <a:t>1</a:t>
            </a:r>
          </a:p>
        </p:txBody>
      </p:sp>
      <p:sp>
        <p:nvSpPr>
          <p:cNvPr id="13" name="Elipse 12">
            <a:extLst>
              <a:ext uri="{FF2B5EF4-FFF2-40B4-BE49-F238E27FC236}">
                <a16:creationId xmlns:a16="http://schemas.microsoft.com/office/drawing/2014/main" id="{8885D513-7E83-032E-233B-80B7F5568593}"/>
              </a:ext>
            </a:extLst>
          </p:cNvPr>
          <p:cNvSpPr/>
          <p:nvPr/>
        </p:nvSpPr>
        <p:spPr>
          <a:xfrm>
            <a:off x="5282395" y="4620283"/>
            <a:ext cx="288000" cy="288000"/>
          </a:xfrm>
          <a:prstGeom prst="ellipse">
            <a:avLst/>
          </a:prstGeom>
          <a:solidFill>
            <a:schemeClr val="bg1"/>
          </a:solidFill>
          <a:ln>
            <a:solidFill>
              <a:srgbClr val="009B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dirty="0">
                <a:solidFill>
                  <a:srgbClr val="009BAF"/>
                </a:solidFill>
              </a:rPr>
              <a:t>2</a:t>
            </a:r>
          </a:p>
        </p:txBody>
      </p:sp>
      <p:sp>
        <p:nvSpPr>
          <p:cNvPr id="14" name="Elipse 13">
            <a:extLst>
              <a:ext uri="{FF2B5EF4-FFF2-40B4-BE49-F238E27FC236}">
                <a16:creationId xmlns:a16="http://schemas.microsoft.com/office/drawing/2014/main" id="{E73B6660-C9E9-7797-9D4F-B3048251B67C}"/>
              </a:ext>
            </a:extLst>
          </p:cNvPr>
          <p:cNvSpPr/>
          <p:nvPr/>
        </p:nvSpPr>
        <p:spPr>
          <a:xfrm>
            <a:off x="5627508" y="4823713"/>
            <a:ext cx="288000" cy="288000"/>
          </a:xfrm>
          <a:prstGeom prst="ellipse">
            <a:avLst/>
          </a:prstGeom>
          <a:solidFill>
            <a:schemeClr val="bg1"/>
          </a:solidFill>
          <a:ln>
            <a:solidFill>
              <a:srgbClr val="009B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dirty="0">
                <a:solidFill>
                  <a:srgbClr val="009BAF"/>
                </a:solidFill>
              </a:rPr>
              <a:t>3</a:t>
            </a:r>
          </a:p>
        </p:txBody>
      </p:sp>
      <p:sp>
        <p:nvSpPr>
          <p:cNvPr id="15" name="Elipse 14">
            <a:extLst>
              <a:ext uri="{FF2B5EF4-FFF2-40B4-BE49-F238E27FC236}">
                <a16:creationId xmlns:a16="http://schemas.microsoft.com/office/drawing/2014/main" id="{1E70EE4F-4637-5C70-D33F-4F7303714C81}"/>
              </a:ext>
            </a:extLst>
          </p:cNvPr>
          <p:cNvSpPr/>
          <p:nvPr/>
        </p:nvSpPr>
        <p:spPr>
          <a:xfrm>
            <a:off x="4765574" y="5217490"/>
            <a:ext cx="288000" cy="288000"/>
          </a:xfrm>
          <a:prstGeom prst="ellipse">
            <a:avLst/>
          </a:prstGeom>
          <a:solidFill>
            <a:schemeClr val="bg1"/>
          </a:solidFill>
          <a:ln>
            <a:solidFill>
              <a:srgbClr val="009B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dirty="0">
                <a:solidFill>
                  <a:srgbClr val="009BAF"/>
                </a:solidFill>
              </a:rPr>
              <a:t>4</a:t>
            </a:r>
          </a:p>
        </p:txBody>
      </p:sp>
      <p:sp>
        <p:nvSpPr>
          <p:cNvPr id="16" name="Elipse 15">
            <a:extLst>
              <a:ext uri="{FF2B5EF4-FFF2-40B4-BE49-F238E27FC236}">
                <a16:creationId xmlns:a16="http://schemas.microsoft.com/office/drawing/2014/main" id="{74EBB487-1C55-39AF-429D-9EB86E934603}"/>
              </a:ext>
            </a:extLst>
          </p:cNvPr>
          <p:cNvSpPr/>
          <p:nvPr/>
        </p:nvSpPr>
        <p:spPr>
          <a:xfrm>
            <a:off x="5035102" y="5649945"/>
            <a:ext cx="288000" cy="288000"/>
          </a:xfrm>
          <a:prstGeom prst="ellipse">
            <a:avLst/>
          </a:prstGeom>
          <a:solidFill>
            <a:schemeClr val="bg1"/>
          </a:solidFill>
          <a:ln>
            <a:solidFill>
              <a:srgbClr val="009B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dirty="0">
                <a:solidFill>
                  <a:srgbClr val="009BAF"/>
                </a:solidFill>
              </a:rPr>
              <a:t>5</a:t>
            </a:r>
          </a:p>
        </p:txBody>
      </p:sp>
    </p:spTree>
    <p:extLst>
      <p:ext uri="{BB962C8B-B14F-4D97-AF65-F5344CB8AC3E}">
        <p14:creationId xmlns:p14="http://schemas.microsoft.com/office/powerpoint/2010/main" val="2900444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2"/>
          <p:cNvSpPr txBox="1">
            <a:spLocks noGrp="1"/>
          </p:cNvSpPr>
          <p:nvPr>
            <p:ph type="title"/>
          </p:nvPr>
        </p:nvSpPr>
        <p:spPr>
          <a:xfrm>
            <a:off x="2138900" y="412833"/>
            <a:ext cx="9373925" cy="84347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595959"/>
              </a:buClr>
              <a:buSzPts val="3600"/>
              <a:buFont typeface="Arial"/>
              <a:buNone/>
            </a:pPr>
            <a:r>
              <a:rPr lang="es-CO" dirty="0"/>
              <a:t>Operaciones</a:t>
            </a:r>
            <a:endParaRPr dirty="0"/>
          </a:p>
        </p:txBody>
      </p:sp>
      <p:sp>
        <p:nvSpPr>
          <p:cNvPr id="4" name="Marcador de texto 5">
            <a:extLst>
              <a:ext uri="{FF2B5EF4-FFF2-40B4-BE49-F238E27FC236}">
                <a16:creationId xmlns:a16="http://schemas.microsoft.com/office/drawing/2014/main" id="{29B63D49-7C5D-739A-7676-D7D7426A6458}"/>
              </a:ext>
            </a:extLst>
          </p:cNvPr>
          <p:cNvSpPr>
            <a:spLocks noGrp="1"/>
          </p:cNvSpPr>
          <p:nvPr>
            <p:ph type="body" idx="1"/>
          </p:nvPr>
        </p:nvSpPr>
        <p:spPr>
          <a:xfrm>
            <a:off x="1262992" y="1256306"/>
            <a:ext cx="9666016" cy="4663440"/>
          </a:xfrm>
        </p:spPr>
        <p:txBody>
          <a:bodyPr anchor="ctr"/>
          <a:lstStyle/>
          <a:p>
            <a:pPr algn="just"/>
            <a:r>
              <a:rPr lang="es-CO" sz="2400" dirty="0"/>
              <a:t>A continuación, analizaremos algunas de las operaciones más básicas cuando trabajamos con diccionarios. Las cuales incluyen:</a:t>
            </a:r>
          </a:p>
          <a:p>
            <a:pPr lvl="1" algn="just">
              <a:buClr>
                <a:srgbClr val="009BAF"/>
              </a:buClr>
            </a:pPr>
            <a:r>
              <a:rPr lang="es-CO" sz="2200" dirty="0"/>
              <a:t>Acceder a valores de un diccionario.</a:t>
            </a:r>
          </a:p>
          <a:p>
            <a:pPr lvl="1" algn="just">
              <a:buClr>
                <a:srgbClr val="009BAF"/>
              </a:buClr>
            </a:pPr>
            <a:r>
              <a:rPr lang="es-CO" sz="2200" dirty="0"/>
              <a:t>Modificar valores de un diccionario.</a:t>
            </a:r>
          </a:p>
          <a:p>
            <a:pPr lvl="1" algn="just">
              <a:buClr>
                <a:srgbClr val="009BAF"/>
              </a:buClr>
            </a:pPr>
            <a:r>
              <a:rPr lang="es-CO" sz="2200" dirty="0"/>
              <a:t>Agregar valores a un diccionario.</a:t>
            </a:r>
          </a:p>
          <a:p>
            <a:pPr lvl="1" algn="just">
              <a:buClr>
                <a:srgbClr val="009BAF"/>
              </a:buClr>
            </a:pPr>
            <a:r>
              <a:rPr lang="es-CO" sz="2200" dirty="0"/>
              <a:t>Eliminar valores de un diccionario.</a:t>
            </a:r>
          </a:p>
          <a:p>
            <a:pPr lvl="1" algn="just"/>
            <a:endParaRPr lang="es-CO" sz="1800" dirty="0"/>
          </a:p>
          <a:p>
            <a:pPr algn="just"/>
            <a:r>
              <a:rPr lang="es-CO" sz="2400" dirty="0"/>
              <a:t>Existen muchas más operaciones que se pueden encontrar en el siguiente enlace: </a:t>
            </a:r>
            <a:r>
              <a:rPr lang="es-CO" sz="2400" dirty="0">
                <a:hlinkClick r:id="rId3"/>
              </a:rPr>
              <a:t>https://www.w3schools.com/python/python_ref_dictionary.asp</a:t>
            </a:r>
            <a:r>
              <a:rPr lang="es-CO" sz="2400" dirty="0"/>
              <a:t>.</a:t>
            </a:r>
          </a:p>
        </p:txBody>
      </p:sp>
    </p:spTree>
    <p:extLst>
      <p:ext uri="{BB962C8B-B14F-4D97-AF65-F5344CB8AC3E}">
        <p14:creationId xmlns:p14="http://schemas.microsoft.com/office/powerpoint/2010/main" val="3456696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2"/>
          <p:cNvSpPr txBox="1">
            <a:spLocks noGrp="1"/>
          </p:cNvSpPr>
          <p:nvPr>
            <p:ph type="title"/>
          </p:nvPr>
        </p:nvSpPr>
        <p:spPr>
          <a:xfrm>
            <a:off x="2138900" y="412833"/>
            <a:ext cx="9373925" cy="84347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595959"/>
              </a:buClr>
              <a:buSzPts val="3600"/>
              <a:buFont typeface="Arial"/>
              <a:buNone/>
            </a:pPr>
            <a:r>
              <a:rPr lang="es-CO" dirty="0"/>
              <a:t>Operaciones</a:t>
            </a:r>
            <a:endParaRPr dirty="0"/>
          </a:p>
        </p:txBody>
      </p:sp>
      <p:pic>
        <p:nvPicPr>
          <p:cNvPr id="5" name="Imagen 4">
            <a:extLst>
              <a:ext uri="{FF2B5EF4-FFF2-40B4-BE49-F238E27FC236}">
                <a16:creationId xmlns:a16="http://schemas.microsoft.com/office/drawing/2014/main" id="{E9793F15-8A58-C67D-55CD-F37A039E8DA5}"/>
              </a:ext>
            </a:extLst>
          </p:cNvPr>
          <p:cNvPicPr>
            <a:picLocks noChangeAspect="1"/>
          </p:cNvPicPr>
          <p:nvPr/>
        </p:nvPicPr>
        <p:blipFill>
          <a:blip r:embed="rId3"/>
          <a:stretch>
            <a:fillRect/>
          </a:stretch>
        </p:blipFill>
        <p:spPr>
          <a:xfrm>
            <a:off x="2007097" y="3015598"/>
            <a:ext cx="4145472" cy="2688275"/>
          </a:xfrm>
          <a:prstGeom prst="rect">
            <a:avLst/>
          </a:prstGeom>
        </p:spPr>
        <p:style>
          <a:lnRef idx="2">
            <a:schemeClr val="dk1"/>
          </a:lnRef>
          <a:fillRef idx="1">
            <a:schemeClr val="lt1"/>
          </a:fillRef>
          <a:effectRef idx="0">
            <a:schemeClr val="dk1"/>
          </a:effectRef>
          <a:fontRef idx="minor">
            <a:schemeClr val="dk1"/>
          </a:fontRef>
        </p:style>
      </p:pic>
      <p:sp>
        <p:nvSpPr>
          <p:cNvPr id="6" name="Marcador de texto 2">
            <a:extLst>
              <a:ext uri="{FF2B5EF4-FFF2-40B4-BE49-F238E27FC236}">
                <a16:creationId xmlns:a16="http://schemas.microsoft.com/office/drawing/2014/main" id="{527FD0B0-51CB-E30B-1775-796FAD173BC4}"/>
              </a:ext>
            </a:extLst>
          </p:cNvPr>
          <p:cNvSpPr txBox="1">
            <a:spLocks/>
          </p:cNvSpPr>
          <p:nvPr/>
        </p:nvSpPr>
        <p:spPr>
          <a:xfrm>
            <a:off x="1113432" y="1256306"/>
            <a:ext cx="9373925" cy="168869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rgbClr val="595959"/>
              </a:buClr>
              <a:buSzPts val="1800"/>
              <a:buFont typeface="Arial"/>
              <a:buNone/>
              <a:defRPr sz="2400" b="0" i="0" u="none" strike="noStrike" cap="none">
                <a:solidFill>
                  <a:srgbClr val="595959"/>
                </a:solidFill>
                <a:latin typeface="Arial Narrow"/>
                <a:ea typeface="Arial Narrow"/>
                <a:cs typeface="Arial Narrow"/>
                <a:sym typeface="Arial Narrow"/>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s-CO" sz="2200"/>
              <a:t>Para </a:t>
            </a:r>
            <a:r>
              <a:rPr lang="es-CO" sz="2200" b="1"/>
              <a:t>acceder</a:t>
            </a:r>
            <a:r>
              <a:rPr lang="es-CO" sz="2200"/>
              <a:t> a valores individual de un diccionario, basta con colocar el nombre de la variable, seguido por corchetes [], y dentro de los corchetes colocar entre comillas la clave (key) que asocia el valor al que se quiere acceder.</a:t>
            </a:r>
          </a:p>
          <a:p>
            <a:pPr algn="just"/>
            <a:r>
              <a:rPr lang="es-CO" sz="2200"/>
              <a:t>Veamos el siguiente ejemplo: </a:t>
            </a:r>
          </a:p>
          <a:p>
            <a:endParaRPr lang="es-CO" dirty="0"/>
          </a:p>
        </p:txBody>
      </p:sp>
      <p:sp>
        <p:nvSpPr>
          <p:cNvPr id="7" name="Google Shape;558;p27">
            <a:extLst>
              <a:ext uri="{FF2B5EF4-FFF2-40B4-BE49-F238E27FC236}">
                <a16:creationId xmlns:a16="http://schemas.microsoft.com/office/drawing/2014/main" id="{0494D791-89CA-31B8-B54A-0C67A4A27E81}"/>
              </a:ext>
            </a:extLst>
          </p:cNvPr>
          <p:cNvSpPr/>
          <p:nvPr/>
        </p:nvSpPr>
        <p:spPr>
          <a:xfrm>
            <a:off x="8050265" y="2476779"/>
            <a:ext cx="1887849" cy="455053"/>
          </a:xfrm>
          <a:prstGeom prst="rect">
            <a:avLst/>
          </a:prstGeom>
          <a:gradFill>
            <a:gsLst>
              <a:gs pos="0">
                <a:srgbClr val="F7B224"/>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s-CO" sz="1800" b="1" i="0" u="none" strike="noStrike" cap="none" dirty="0">
                <a:solidFill>
                  <a:schemeClr val="dk1"/>
                </a:solidFill>
                <a:latin typeface="Calibri"/>
                <a:ea typeface="Calibri"/>
                <a:cs typeface="Calibri"/>
                <a:sym typeface="Calibri"/>
              </a:rPr>
              <a:t>¿Qué imprime?</a:t>
            </a:r>
            <a:endParaRPr dirty="0"/>
          </a:p>
        </p:txBody>
      </p:sp>
      <p:sp>
        <p:nvSpPr>
          <p:cNvPr id="8" name="Google Shape;270;p8">
            <a:extLst>
              <a:ext uri="{FF2B5EF4-FFF2-40B4-BE49-F238E27FC236}">
                <a16:creationId xmlns:a16="http://schemas.microsoft.com/office/drawing/2014/main" id="{1A8A235F-1A6D-3603-E0BD-5A29898650F6}"/>
              </a:ext>
            </a:extLst>
          </p:cNvPr>
          <p:cNvSpPr/>
          <p:nvPr/>
        </p:nvSpPr>
        <p:spPr>
          <a:xfrm>
            <a:off x="4591351" y="2751258"/>
            <a:ext cx="1744197" cy="373428"/>
          </a:xfrm>
          <a:prstGeom prst="rect">
            <a:avLst/>
          </a:prstGeom>
          <a:solidFill>
            <a:srgbClr val="00B0F0"/>
          </a:soli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dk1"/>
                </a:solidFill>
                <a:latin typeface="Calibri"/>
                <a:cs typeface="Calibri"/>
                <a:sym typeface="Calibri"/>
              </a:rPr>
              <a:t>Codifíquelo </a:t>
            </a:r>
            <a:endParaRPr b="1" dirty="0">
              <a:solidFill>
                <a:schemeClr val="dk1"/>
              </a:solidFill>
              <a:latin typeface="Calibri"/>
              <a:cs typeface="Calibri"/>
              <a:sym typeface="Arial"/>
            </a:endParaRPr>
          </a:p>
        </p:txBody>
      </p:sp>
      <p:sp>
        <p:nvSpPr>
          <p:cNvPr id="9" name="Rectángulo 8">
            <a:extLst>
              <a:ext uri="{FF2B5EF4-FFF2-40B4-BE49-F238E27FC236}">
                <a16:creationId xmlns:a16="http://schemas.microsoft.com/office/drawing/2014/main" id="{382EA921-50FC-28BE-09B3-760D8AE17B06}"/>
              </a:ext>
            </a:extLst>
          </p:cNvPr>
          <p:cNvSpPr/>
          <p:nvPr/>
        </p:nvSpPr>
        <p:spPr>
          <a:xfrm>
            <a:off x="1811522" y="5983378"/>
            <a:ext cx="4698511" cy="369506"/>
          </a:xfrm>
          <a:prstGeom prst="rect">
            <a:avLst/>
          </a:prstGeom>
          <a:gradFill>
            <a:gsLst>
              <a:gs pos="0">
                <a:srgbClr val="FAAD15"/>
              </a:gs>
              <a:gs pos="100000">
                <a:srgbClr val="FB9815"/>
              </a:gs>
            </a:gsLst>
            <a:lin ang="5400000" scaled="0"/>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s-CO" b="1" dirty="0">
                <a:solidFill>
                  <a:schemeClr val="tx1"/>
                </a:solidFill>
              </a:rPr>
              <a:t>Accedemos a los valores a través de las claves.</a:t>
            </a:r>
            <a:endParaRPr lang="es-CO" b="1" i="1" dirty="0">
              <a:solidFill>
                <a:schemeClr val="tx1"/>
              </a:solidFill>
            </a:endParaRPr>
          </a:p>
        </p:txBody>
      </p:sp>
      <p:cxnSp>
        <p:nvCxnSpPr>
          <p:cNvPr id="10" name="Conector recto de flecha 9">
            <a:extLst>
              <a:ext uri="{FF2B5EF4-FFF2-40B4-BE49-F238E27FC236}">
                <a16:creationId xmlns:a16="http://schemas.microsoft.com/office/drawing/2014/main" id="{6B0FB9AB-BC0E-3F65-D969-7230556FA34C}"/>
              </a:ext>
            </a:extLst>
          </p:cNvPr>
          <p:cNvCxnSpPr>
            <a:cxnSpLocks/>
            <a:stCxn id="9" idx="0"/>
          </p:cNvCxnSpPr>
          <p:nvPr/>
        </p:nvCxnSpPr>
        <p:spPr>
          <a:xfrm flipV="1">
            <a:off x="4160778" y="5611996"/>
            <a:ext cx="73202" cy="371382"/>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pic>
        <p:nvPicPr>
          <p:cNvPr id="11" name="Imagen 10">
            <a:extLst>
              <a:ext uri="{FF2B5EF4-FFF2-40B4-BE49-F238E27FC236}">
                <a16:creationId xmlns:a16="http://schemas.microsoft.com/office/drawing/2014/main" id="{514F3FE1-20E6-7A34-43E4-A4093B09E91B}"/>
              </a:ext>
            </a:extLst>
          </p:cNvPr>
          <p:cNvPicPr>
            <a:picLocks noChangeAspect="1"/>
          </p:cNvPicPr>
          <p:nvPr/>
        </p:nvPicPr>
        <p:blipFill>
          <a:blip r:embed="rId4"/>
          <a:stretch>
            <a:fillRect/>
          </a:stretch>
        </p:blipFill>
        <p:spPr>
          <a:xfrm>
            <a:off x="7720572" y="4724313"/>
            <a:ext cx="2527309" cy="1395285"/>
          </a:xfrm>
          <a:prstGeom prst="rect">
            <a:avLst/>
          </a:prstGeom>
        </p:spPr>
      </p:pic>
      <p:pic>
        <p:nvPicPr>
          <p:cNvPr id="12" name="Imagen 11">
            <a:extLst>
              <a:ext uri="{FF2B5EF4-FFF2-40B4-BE49-F238E27FC236}">
                <a16:creationId xmlns:a16="http://schemas.microsoft.com/office/drawing/2014/main" id="{74677C20-9645-B381-2375-D91D6F8F5705}"/>
              </a:ext>
            </a:extLst>
          </p:cNvPr>
          <p:cNvPicPr>
            <a:picLocks noChangeAspect="1"/>
          </p:cNvPicPr>
          <p:nvPr/>
        </p:nvPicPr>
        <p:blipFill>
          <a:blip r:embed="rId5"/>
          <a:stretch>
            <a:fillRect/>
          </a:stretch>
        </p:blipFill>
        <p:spPr>
          <a:xfrm>
            <a:off x="7740393" y="3219420"/>
            <a:ext cx="2496215" cy="1124903"/>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1163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2"/>
          <p:cNvSpPr txBox="1">
            <a:spLocks noGrp="1"/>
          </p:cNvSpPr>
          <p:nvPr>
            <p:ph type="title"/>
          </p:nvPr>
        </p:nvSpPr>
        <p:spPr>
          <a:xfrm>
            <a:off x="2138900" y="412833"/>
            <a:ext cx="9373925" cy="84347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595959"/>
              </a:buClr>
              <a:buSzPts val="3600"/>
              <a:buFont typeface="Arial"/>
              <a:buNone/>
            </a:pPr>
            <a:r>
              <a:rPr lang="es-CO" dirty="0"/>
              <a:t>Operaciones</a:t>
            </a:r>
            <a:endParaRPr dirty="0"/>
          </a:p>
        </p:txBody>
      </p:sp>
      <p:pic>
        <p:nvPicPr>
          <p:cNvPr id="2" name="Imagen 1">
            <a:extLst>
              <a:ext uri="{FF2B5EF4-FFF2-40B4-BE49-F238E27FC236}">
                <a16:creationId xmlns:a16="http://schemas.microsoft.com/office/drawing/2014/main" id="{C1ABAD21-F98A-9D89-7AE7-07DD2B1CDACC}"/>
              </a:ext>
            </a:extLst>
          </p:cNvPr>
          <p:cNvPicPr>
            <a:picLocks noChangeAspect="1"/>
          </p:cNvPicPr>
          <p:nvPr/>
        </p:nvPicPr>
        <p:blipFill>
          <a:blip r:embed="rId3"/>
          <a:stretch>
            <a:fillRect/>
          </a:stretch>
        </p:blipFill>
        <p:spPr>
          <a:xfrm>
            <a:off x="1984916" y="3016186"/>
            <a:ext cx="4122777" cy="2712955"/>
          </a:xfrm>
          <a:prstGeom prst="rect">
            <a:avLst/>
          </a:prstGeom>
        </p:spPr>
        <p:style>
          <a:lnRef idx="2">
            <a:schemeClr val="dk1"/>
          </a:lnRef>
          <a:fillRef idx="1">
            <a:schemeClr val="lt1"/>
          </a:fillRef>
          <a:effectRef idx="0">
            <a:schemeClr val="dk1"/>
          </a:effectRef>
          <a:fontRef idx="minor">
            <a:schemeClr val="dk1"/>
          </a:fontRef>
        </p:style>
      </p:pic>
      <p:sp>
        <p:nvSpPr>
          <p:cNvPr id="3" name="Marcador de texto 2">
            <a:extLst>
              <a:ext uri="{FF2B5EF4-FFF2-40B4-BE49-F238E27FC236}">
                <a16:creationId xmlns:a16="http://schemas.microsoft.com/office/drawing/2014/main" id="{86033018-4963-42C6-E86C-01D568AF090E}"/>
              </a:ext>
            </a:extLst>
          </p:cNvPr>
          <p:cNvSpPr>
            <a:spLocks noGrp="1"/>
          </p:cNvSpPr>
          <p:nvPr>
            <p:ph type="body" idx="1"/>
          </p:nvPr>
        </p:nvSpPr>
        <p:spPr>
          <a:xfrm>
            <a:off x="877458" y="984671"/>
            <a:ext cx="9666016" cy="2018211"/>
          </a:xfrm>
        </p:spPr>
        <p:txBody>
          <a:bodyPr/>
          <a:lstStyle/>
          <a:p>
            <a:pPr algn="just"/>
            <a:r>
              <a:rPr lang="es-CO" sz="2200" dirty="0"/>
              <a:t>Para </a:t>
            </a:r>
            <a:r>
              <a:rPr lang="es-CO" sz="2200" b="1" dirty="0"/>
              <a:t>modificar</a:t>
            </a:r>
            <a:r>
              <a:rPr lang="es-CO" sz="2200" dirty="0"/>
              <a:t> valores de un diccionario basta con especificar la clave que se quiere modificar, y luego colocar un </a:t>
            </a:r>
            <a:r>
              <a:rPr lang="es-CO" b="1" dirty="0"/>
              <a:t>=</a:t>
            </a:r>
            <a:r>
              <a:rPr lang="es-CO" sz="2400" dirty="0"/>
              <a:t>,</a:t>
            </a:r>
            <a:r>
              <a:rPr lang="es-CO" sz="2200" dirty="0"/>
              <a:t> y finalmente el nuevo valor que se desea asignar a esa clave.</a:t>
            </a:r>
          </a:p>
          <a:p>
            <a:pPr algn="just"/>
            <a:r>
              <a:rPr lang="es-CO" sz="2200" dirty="0"/>
              <a:t>Veamos el siguiente ejemplo:</a:t>
            </a:r>
          </a:p>
          <a:p>
            <a:endParaRPr lang="es-CO" dirty="0"/>
          </a:p>
        </p:txBody>
      </p:sp>
      <p:sp>
        <p:nvSpPr>
          <p:cNvPr id="4" name="Google Shape;558;p27">
            <a:extLst>
              <a:ext uri="{FF2B5EF4-FFF2-40B4-BE49-F238E27FC236}">
                <a16:creationId xmlns:a16="http://schemas.microsoft.com/office/drawing/2014/main" id="{F8F9CA27-E1B6-BCA7-E6BA-43C54DD164B5}"/>
              </a:ext>
            </a:extLst>
          </p:cNvPr>
          <p:cNvSpPr/>
          <p:nvPr/>
        </p:nvSpPr>
        <p:spPr>
          <a:xfrm>
            <a:off x="7814291" y="2321625"/>
            <a:ext cx="1946674" cy="543849"/>
          </a:xfrm>
          <a:prstGeom prst="rect">
            <a:avLst/>
          </a:prstGeom>
          <a:gradFill>
            <a:gsLst>
              <a:gs pos="0">
                <a:srgbClr val="F7B224"/>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s-CO" sz="1800" b="1" i="0" u="none" strike="noStrike" cap="none" dirty="0">
                <a:solidFill>
                  <a:schemeClr val="dk1"/>
                </a:solidFill>
                <a:latin typeface="Calibri"/>
                <a:ea typeface="Calibri"/>
                <a:cs typeface="Calibri"/>
                <a:sym typeface="Calibri"/>
              </a:rPr>
              <a:t>¿Qué imprime?</a:t>
            </a:r>
            <a:endParaRPr dirty="0"/>
          </a:p>
        </p:txBody>
      </p:sp>
      <p:sp>
        <p:nvSpPr>
          <p:cNvPr id="13" name="Google Shape;270;p8">
            <a:extLst>
              <a:ext uri="{FF2B5EF4-FFF2-40B4-BE49-F238E27FC236}">
                <a16:creationId xmlns:a16="http://schemas.microsoft.com/office/drawing/2014/main" id="{BDF38D59-7509-AC61-BA85-6C63C5D642E9}"/>
              </a:ext>
            </a:extLst>
          </p:cNvPr>
          <p:cNvSpPr/>
          <p:nvPr/>
        </p:nvSpPr>
        <p:spPr>
          <a:xfrm>
            <a:off x="4414370" y="2828779"/>
            <a:ext cx="1798546" cy="446297"/>
          </a:xfrm>
          <a:prstGeom prst="rect">
            <a:avLst/>
          </a:prstGeom>
          <a:solidFill>
            <a:srgbClr val="00B0F0"/>
          </a:soli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dk1"/>
                </a:solidFill>
                <a:latin typeface="Calibri"/>
                <a:cs typeface="Calibri"/>
                <a:sym typeface="Calibri"/>
              </a:rPr>
              <a:t>Codifíquelo </a:t>
            </a:r>
            <a:endParaRPr b="1" dirty="0">
              <a:solidFill>
                <a:schemeClr val="dk1"/>
              </a:solidFill>
              <a:latin typeface="Calibri"/>
              <a:cs typeface="Calibri"/>
              <a:sym typeface="Arial"/>
            </a:endParaRPr>
          </a:p>
        </p:txBody>
      </p:sp>
      <p:pic>
        <p:nvPicPr>
          <p:cNvPr id="16" name="Imagen 15">
            <a:extLst>
              <a:ext uri="{FF2B5EF4-FFF2-40B4-BE49-F238E27FC236}">
                <a16:creationId xmlns:a16="http://schemas.microsoft.com/office/drawing/2014/main" id="{261592EB-51AF-86EC-6AC0-E77ED6207AB0}"/>
              </a:ext>
            </a:extLst>
          </p:cNvPr>
          <p:cNvPicPr>
            <a:picLocks noChangeAspect="1"/>
          </p:cNvPicPr>
          <p:nvPr/>
        </p:nvPicPr>
        <p:blipFill>
          <a:blip r:embed="rId4"/>
          <a:stretch>
            <a:fillRect/>
          </a:stretch>
        </p:blipFill>
        <p:spPr>
          <a:xfrm>
            <a:off x="7403425" y="4662407"/>
            <a:ext cx="2768406" cy="1504835"/>
          </a:xfrm>
          <a:prstGeom prst="rect">
            <a:avLst/>
          </a:prstGeom>
        </p:spPr>
      </p:pic>
      <p:pic>
        <p:nvPicPr>
          <p:cNvPr id="17" name="Imagen 16">
            <a:extLst>
              <a:ext uri="{FF2B5EF4-FFF2-40B4-BE49-F238E27FC236}">
                <a16:creationId xmlns:a16="http://schemas.microsoft.com/office/drawing/2014/main" id="{139E3512-6142-63D9-9764-EE86F8F1AEB3}"/>
              </a:ext>
            </a:extLst>
          </p:cNvPr>
          <p:cNvPicPr>
            <a:picLocks noChangeAspect="1"/>
          </p:cNvPicPr>
          <p:nvPr/>
        </p:nvPicPr>
        <p:blipFill>
          <a:blip r:embed="rId5"/>
          <a:stretch>
            <a:fillRect/>
          </a:stretch>
        </p:blipFill>
        <p:spPr>
          <a:xfrm>
            <a:off x="7900401" y="3185964"/>
            <a:ext cx="1774453" cy="1290511"/>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104086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2"/>
          <p:cNvSpPr txBox="1">
            <a:spLocks noGrp="1"/>
          </p:cNvSpPr>
          <p:nvPr>
            <p:ph type="title"/>
          </p:nvPr>
        </p:nvSpPr>
        <p:spPr>
          <a:xfrm>
            <a:off x="2138900" y="412833"/>
            <a:ext cx="9373925" cy="84347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595959"/>
              </a:buClr>
              <a:buSzPts val="3600"/>
              <a:buFont typeface="Arial"/>
              <a:buNone/>
            </a:pPr>
            <a:r>
              <a:rPr lang="es-CO" dirty="0"/>
              <a:t>Operaciones</a:t>
            </a:r>
            <a:endParaRPr dirty="0"/>
          </a:p>
        </p:txBody>
      </p:sp>
      <p:pic>
        <p:nvPicPr>
          <p:cNvPr id="7" name="Imagen 6">
            <a:extLst>
              <a:ext uri="{FF2B5EF4-FFF2-40B4-BE49-F238E27FC236}">
                <a16:creationId xmlns:a16="http://schemas.microsoft.com/office/drawing/2014/main" id="{55644B3B-7F48-AB6A-9400-7F3A62679354}"/>
              </a:ext>
            </a:extLst>
          </p:cNvPr>
          <p:cNvPicPr>
            <a:picLocks noChangeAspect="1"/>
          </p:cNvPicPr>
          <p:nvPr/>
        </p:nvPicPr>
        <p:blipFill>
          <a:blip r:embed="rId3"/>
          <a:stretch>
            <a:fillRect/>
          </a:stretch>
        </p:blipFill>
        <p:spPr>
          <a:xfrm>
            <a:off x="1251083" y="2018590"/>
            <a:ext cx="4844917" cy="2820819"/>
          </a:xfrm>
          <a:prstGeom prst="rect">
            <a:avLst/>
          </a:prstGeom>
        </p:spPr>
        <p:style>
          <a:lnRef idx="2">
            <a:schemeClr val="dk1"/>
          </a:lnRef>
          <a:fillRef idx="1">
            <a:schemeClr val="lt1"/>
          </a:fillRef>
          <a:effectRef idx="0">
            <a:schemeClr val="dk1"/>
          </a:effectRef>
          <a:fontRef idx="minor">
            <a:schemeClr val="dk1"/>
          </a:fontRef>
        </p:style>
      </p:pic>
      <p:sp>
        <p:nvSpPr>
          <p:cNvPr id="8" name="Google Shape;558;p27">
            <a:extLst>
              <a:ext uri="{FF2B5EF4-FFF2-40B4-BE49-F238E27FC236}">
                <a16:creationId xmlns:a16="http://schemas.microsoft.com/office/drawing/2014/main" id="{2917A4B9-A78A-4D6D-AF6D-21AB0DD95555}"/>
              </a:ext>
            </a:extLst>
          </p:cNvPr>
          <p:cNvSpPr/>
          <p:nvPr/>
        </p:nvSpPr>
        <p:spPr>
          <a:xfrm>
            <a:off x="7824112" y="1377090"/>
            <a:ext cx="1685009" cy="543849"/>
          </a:xfrm>
          <a:prstGeom prst="rect">
            <a:avLst/>
          </a:prstGeom>
          <a:gradFill>
            <a:gsLst>
              <a:gs pos="0">
                <a:srgbClr val="F7B224"/>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s-CO" sz="1800" b="1" i="0" u="none" strike="noStrike" cap="none" dirty="0">
                <a:solidFill>
                  <a:schemeClr val="dk1"/>
                </a:solidFill>
                <a:latin typeface="Calibri"/>
                <a:ea typeface="Calibri"/>
                <a:cs typeface="Calibri"/>
                <a:sym typeface="Calibri"/>
              </a:rPr>
              <a:t>¿Qué imprime?</a:t>
            </a:r>
            <a:endParaRPr dirty="0"/>
          </a:p>
        </p:txBody>
      </p:sp>
      <p:sp>
        <p:nvSpPr>
          <p:cNvPr id="9" name="Google Shape;270;p8">
            <a:extLst>
              <a:ext uri="{FF2B5EF4-FFF2-40B4-BE49-F238E27FC236}">
                <a16:creationId xmlns:a16="http://schemas.microsoft.com/office/drawing/2014/main" id="{87B595D0-14DA-D769-9A0D-A9178D564F2F}"/>
              </a:ext>
            </a:extLst>
          </p:cNvPr>
          <p:cNvSpPr/>
          <p:nvPr/>
        </p:nvSpPr>
        <p:spPr>
          <a:xfrm>
            <a:off x="4366280" y="1824322"/>
            <a:ext cx="1798546" cy="446297"/>
          </a:xfrm>
          <a:prstGeom prst="rect">
            <a:avLst/>
          </a:prstGeom>
          <a:solidFill>
            <a:srgbClr val="00B0F0"/>
          </a:soli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dk1"/>
                </a:solidFill>
                <a:latin typeface="Calibri"/>
                <a:cs typeface="Calibri"/>
                <a:sym typeface="Calibri"/>
              </a:rPr>
              <a:t>Codifíquelo </a:t>
            </a:r>
            <a:endParaRPr b="1" dirty="0">
              <a:solidFill>
                <a:schemeClr val="dk1"/>
              </a:solidFill>
              <a:latin typeface="Calibri"/>
              <a:cs typeface="Calibri"/>
              <a:sym typeface="Arial"/>
            </a:endParaRPr>
          </a:p>
        </p:txBody>
      </p:sp>
      <p:sp>
        <p:nvSpPr>
          <p:cNvPr id="10" name="Rectángulo 9">
            <a:extLst>
              <a:ext uri="{FF2B5EF4-FFF2-40B4-BE49-F238E27FC236}">
                <a16:creationId xmlns:a16="http://schemas.microsoft.com/office/drawing/2014/main" id="{EF353BEF-4ECB-0607-9ACA-30C92456B95C}"/>
              </a:ext>
            </a:extLst>
          </p:cNvPr>
          <p:cNvSpPr/>
          <p:nvPr/>
        </p:nvSpPr>
        <p:spPr>
          <a:xfrm>
            <a:off x="2577389" y="5083701"/>
            <a:ext cx="4844916" cy="441609"/>
          </a:xfrm>
          <a:prstGeom prst="rect">
            <a:avLst/>
          </a:prstGeom>
          <a:gradFill>
            <a:gsLst>
              <a:gs pos="0">
                <a:srgbClr val="FAAD15"/>
              </a:gs>
              <a:gs pos="100000">
                <a:srgbClr val="FB9815"/>
              </a:gs>
            </a:gsLst>
            <a:lin ang="5400000" scaled="0"/>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s-CO" b="1" dirty="0">
                <a:solidFill>
                  <a:schemeClr val="tx1"/>
                </a:solidFill>
              </a:rPr>
              <a:t>Agregamos las nuevas claves/valores</a:t>
            </a:r>
            <a:endParaRPr lang="es-CO" b="1" i="1" dirty="0">
              <a:solidFill>
                <a:schemeClr val="tx1"/>
              </a:solidFill>
            </a:endParaRPr>
          </a:p>
        </p:txBody>
      </p:sp>
      <p:cxnSp>
        <p:nvCxnSpPr>
          <p:cNvPr id="11" name="Conector recto de flecha 10">
            <a:extLst>
              <a:ext uri="{FF2B5EF4-FFF2-40B4-BE49-F238E27FC236}">
                <a16:creationId xmlns:a16="http://schemas.microsoft.com/office/drawing/2014/main" id="{A96CD1EB-7C55-D9BA-E564-B115433B3424}"/>
              </a:ext>
            </a:extLst>
          </p:cNvPr>
          <p:cNvCxnSpPr>
            <a:cxnSpLocks/>
            <a:stCxn id="10" idx="0"/>
          </p:cNvCxnSpPr>
          <p:nvPr/>
        </p:nvCxnSpPr>
        <p:spPr>
          <a:xfrm flipH="1" flipV="1">
            <a:off x="4258439" y="4248692"/>
            <a:ext cx="741408" cy="835009"/>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pic>
        <p:nvPicPr>
          <p:cNvPr id="12" name="Imagen 11">
            <a:extLst>
              <a:ext uri="{FF2B5EF4-FFF2-40B4-BE49-F238E27FC236}">
                <a16:creationId xmlns:a16="http://schemas.microsoft.com/office/drawing/2014/main" id="{1077CE72-7A12-5D22-E3E3-1237C433F49C}"/>
              </a:ext>
            </a:extLst>
          </p:cNvPr>
          <p:cNvPicPr>
            <a:picLocks noChangeAspect="1"/>
          </p:cNvPicPr>
          <p:nvPr/>
        </p:nvPicPr>
        <p:blipFill>
          <a:blip r:embed="rId4"/>
          <a:stretch>
            <a:fillRect/>
          </a:stretch>
        </p:blipFill>
        <p:spPr>
          <a:xfrm>
            <a:off x="6395130" y="3246642"/>
            <a:ext cx="1843445" cy="1002050"/>
          </a:xfrm>
          <a:prstGeom prst="rect">
            <a:avLst/>
          </a:prstGeom>
        </p:spPr>
      </p:pic>
      <p:pic>
        <p:nvPicPr>
          <p:cNvPr id="14" name="Imagen 13" descr="Una camioneta roja&#10;&#10;Descripción generada automáticamente">
            <a:extLst>
              <a:ext uri="{FF2B5EF4-FFF2-40B4-BE49-F238E27FC236}">
                <a16:creationId xmlns:a16="http://schemas.microsoft.com/office/drawing/2014/main" id="{CE5204D2-DF95-B563-DA6A-B91A15C0D190}"/>
              </a:ext>
            </a:extLst>
          </p:cNvPr>
          <p:cNvPicPr>
            <a:picLocks noChangeAspect="1"/>
          </p:cNvPicPr>
          <p:nvPr/>
        </p:nvPicPr>
        <p:blipFill>
          <a:blip r:embed="rId5"/>
          <a:stretch>
            <a:fillRect/>
          </a:stretch>
        </p:blipFill>
        <p:spPr>
          <a:xfrm>
            <a:off x="7719401" y="3309479"/>
            <a:ext cx="3419984" cy="2043520"/>
          </a:xfrm>
          <a:prstGeom prst="rect">
            <a:avLst/>
          </a:prstGeom>
        </p:spPr>
      </p:pic>
      <p:cxnSp>
        <p:nvCxnSpPr>
          <p:cNvPr id="15" name="Conector recto de flecha 14">
            <a:extLst>
              <a:ext uri="{FF2B5EF4-FFF2-40B4-BE49-F238E27FC236}">
                <a16:creationId xmlns:a16="http://schemas.microsoft.com/office/drawing/2014/main" id="{85312C52-D2F6-46B7-73BF-A68D05089BC0}"/>
              </a:ext>
            </a:extLst>
          </p:cNvPr>
          <p:cNvCxnSpPr>
            <a:cxnSpLocks/>
            <a:stCxn id="10" idx="0"/>
          </p:cNvCxnSpPr>
          <p:nvPr/>
        </p:nvCxnSpPr>
        <p:spPr>
          <a:xfrm flipH="1" flipV="1">
            <a:off x="4466911" y="4086890"/>
            <a:ext cx="532936" cy="996811"/>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pic>
        <p:nvPicPr>
          <p:cNvPr id="18" name="Imagen 17">
            <a:extLst>
              <a:ext uri="{FF2B5EF4-FFF2-40B4-BE49-F238E27FC236}">
                <a16:creationId xmlns:a16="http://schemas.microsoft.com/office/drawing/2014/main" id="{66D333E3-6094-1953-F2BA-5E47701A44AF}"/>
              </a:ext>
            </a:extLst>
          </p:cNvPr>
          <p:cNvPicPr>
            <a:picLocks noChangeAspect="1"/>
          </p:cNvPicPr>
          <p:nvPr/>
        </p:nvPicPr>
        <p:blipFill>
          <a:blip r:embed="rId6"/>
          <a:stretch>
            <a:fillRect/>
          </a:stretch>
        </p:blipFill>
        <p:spPr>
          <a:xfrm>
            <a:off x="6491144" y="2184013"/>
            <a:ext cx="1862322" cy="288875"/>
          </a:xfrm>
          <a:prstGeom prst="rect">
            <a:avLst/>
          </a:prstGeom>
        </p:spPr>
        <p:style>
          <a:lnRef idx="2">
            <a:schemeClr val="dk1"/>
          </a:lnRef>
          <a:fillRef idx="1">
            <a:schemeClr val="lt1"/>
          </a:fillRef>
          <a:effectRef idx="0">
            <a:schemeClr val="dk1"/>
          </a:effectRef>
          <a:fontRef idx="minor">
            <a:schemeClr val="dk1"/>
          </a:fontRef>
        </p:style>
      </p:pic>
      <p:pic>
        <p:nvPicPr>
          <p:cNvPr id="19" name="Imagen 18">
            <a:extLst>
              <a:ext uri="{FF2B5EF4-FFF2-40B4-BE49-F238E27FC236}">
                <a16:creationId xmlns:a16="http://schemas.microsoft.com/office/drawing/2014/main" id="{5D0AF343-E270-CAB7-3A23-03A261C69576}"/>
              </a:ext>
            </a:extLst>
          </p:cNvPr>
          <p:cNvPicPr>
            <a:picLocks noChangeAspect="1"/>
          </p:cNvPicPr>
          <p:nvPr/>
        </p:nvPicPr>
        <p:blipFill>
          <a:blip r:embed="rId7"/>
          <a:stretch>
            <a:fillRect/>
          </a:stretch>
        </p:blipFill>
        <p:spPr>
          <a:xfrm>
            <a:off x="6491144" y="2495376"/>
            <a:ext cx="4470823" cy="595426"/>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4155551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theme/theme1.xml><?xml version="1.0" encoding="utf-8"?>
<a:theme xmlns:a="http://schemas.openxmlformats.org/drawingml/2006/main" name="3_Diseño personalizado">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Diseño personalizado">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4_Diseño personalizado">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Diseño personalizado">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Diseño personalizado">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5951D9CC6387B4BA485D72A2CB95580" ma:contentTypeVersion="8" ma:contentTypeDescription="Create a new document." ma:contentTypeScope="" ma:versionID="439218f9fb54f11818a2d1f13def84af">
  <xsd:schema xmlns:xsd="http://www.w3.org/2001/XMLSchema" xmlns:xs="http://www.w3.org/2001/XMLSchema" xmlns:p="http://schemas.microsoft.com/office/2006/metadata/properties" xmlns:ns2="b2f86dd7-c612-4075-9056-e01ca081dec3" targetNamespace="http://schemas.microsoft.com/office/2006/metadata/properties" ma:root="true" ma:fieldsID="9c449413f8bf3dd49edc3e8da17e9625" ns2:_="">
    <xsd:import namespace="b2f86dd7-c612-4075-9056-e01ca081dec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2f86dd7-c612-4075-9056-e01ca081de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D876526-7955-4C18-B23A-616A2B2C135C}"/>
</file>

<file path=customXml/itemProps2.xml><?xml version="1.0" encoding="utf-8"?>
<ds:datastoreItem xmlns:ds="http://schemas.openxmlformats.org/officeDocument/2006/customXml" ds:itemID="{322877FE-ED7A-4790-A873-49D07FA5A28D}"/>
</file>

<file path=customXml/itemProps3.xml><?xml version="1.0" encoding="utf-8"?>
<ds:datastoreItem xmlns:ds="http://schemas.openxmlformats.org/officeDocument/2006/customXml" ds:itemID="{EF7E02B8-712E-4E08-BBA2-651B3EAB6EC2}"/>
</file>

<file path=docProps/app.xml><?xml version="1.0" encoding="utf-8"?>
<Properties xmlns="http://schemas.openxmlformats.org/officeDocument/2006/extended-properties" xmlns:vt="http://schemas.openxmlformats.org/officeDocument/2006/docPropsVTypes">
  <TotalTime>72</TotalTime>
  <Words>1061</Words>
  <Application>Microsoft Office PowerPoint</Application>
  <PresentationFormat>Widescreen</PresentationFormat>
  <Paragraphs>104</Paragraphs>
  <Slides>20</Slides>
  <Notes>20</Notes>
  <HiddenSlides>0</HiddenSlides>
  <MMClips>0</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20</vt:i4>
      </vt:variant>
    </vt:vector>
  </HeadingPairs>
  <TitlesOfParts>
    <vt:vector size="29" baseType="lpstr">
      <vt:lpstr>Calibri</vt:lpstr>
      <vt:lpstr>Arial Narrow</vt:lpstr>
      <vt:lpstr>Courier New</vt:lpstr>
      <vt:lpstr>Arial</vt:lpstr>
      <vt:lpstr>3_Diseño personalizado</vt:lpstr>
      <vt:lpstr>1_Diseño personalizado</vt:lpstr>
      <vt:lpstr>4_Diseño personalizado</vt:lpstr>
      <vt:lpstr>Diseño personalizado</vt:lpstr>
      <vt:lpstr>2_Diseño personalizado</vt:lpstr>
      <vt:lpstr>DIGITAL II</vt:lpstr>
      <vt:lpstr>Diccionarios</vt:lpstr>
      <vt:lpstr>Diccionarios</vt:lpstr>
      <vt:lpstr>Diccionarios</vt:lpstr>
      <vt:lpstr>Diccionarios</vt:lpstr>
      <vt:lpstr>Operaciones</vt:lpstr>
      <vt:lpstr>Operaciones</vt:lpstr>
      <vt:lpstr>Operaciones</vt:lpstr>
      <vt:lpstr>Operaciones</vt:lpstr>
      <vt:lpstr>Operaciones</vt:lpstr>
      <vt:lpstr>Ciclo for</vt:lpstr>
      <vt:lpstr>Qué es un iterable</vt:lpstr>
      <vt:lpstr>Estructura clásica del ciclo for</vt:lpstr>
      <vt:lpstr>Ciclo For</vt:lpstr>
      <vt:lpstr>Ciclo for con textos</vt:lpstr>
      <vt:lpstr>Ciclo for con diccionarios</vt:lpstr>
      <vt:lpstr>Función range</vt:lpstr>
      <vt:lpstr>Función range con múltiples argumentos</vt:lpstr>
      <vt:lpstr>Ejercicios prácticos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Informática II</dc:title>
  <dc:creator>Carolina López García</dc:creator>
  <cp:lastModifiedBy>YE JM</cp:lastModifiedBy>
  <cp:revision>7</cp:revision>
  <dcterms:created xsi:type="dcterms:W3CDTF">2020-02-18T21:49:27Z</dcterms:created>
  <dcterms:modified xsi:type="dcterms:W3CDTF">2024-02-12T00:50:18Z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0x01010045951D9CC6387B4BA485D72A2CB95580</vt:lpwstr>
  </property>
</Properties>
</file>